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75" r:id="rId2"/>
    <p:sldId id="273" r:id="rId3"/>
    <p:sldId id="259" r:id="rId4"/>
    <p:sldId id="260" r:id="rId5"/>
    <p:sldId id="276" r:id="rId6"/>
    <p:sldId id="258" r:id="rId7"/>
    <p:sldId id="262" r:id="rId8"/>
    <p:sldId id="256" r:id="rId9"/>
    <p:sldId id="264" r:id="rId10"/>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CC00FF"/>
    <a:srgbClr val="FF00FF"/>
    <a:srgbClr val="D6A300"/>
    <a:srgbClr val="EA8FFF"/>
    <a:srgbClr val="FF9BFF"/>
    <a:srgbClr val="77F990"/>
    <a:srgbClr val="08B4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330"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EE032DDB-DAA7-4A63-BE2A-9DFA64F8D33D}" type="datetimeFigureOut">
              <a:rPr lang="en-US" smtClean="0"/>
              <a:t>1/10/2017</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B1960006-6EB2-491D-87E4-0CF76A83CDC2}" type="slidenum">
              <a:rPr lang="en-US" smtClean="0"/>
              <a:t>‹#›</a:t>
            </a:fld>
            <a:endParaRPr lang="en-US"/>
          </a:p>
        </p:txBody>
      </p:sp>
    </p:spTree>
    <p:extLst>
      <p:ext uri="{BB962C8B-B14F-4D97-AF65-F5344CB8AC3E}">
        <p14:creationId xmlns:p14="http://schemas.microsoft.com/office/powerpoint/2010/main" val="12665035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pPr>
              <a:defRPr/>
            </a:pPr>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pPr>
              <a:defRPr/>
            </a:pPr>
            <a:fld id="{5664359F-E244-4A26-9AAF-86CB21732914}" type="datetimeFigureOut">
              <a:rPr lang="en-US"/>
              <a:pPr>
                <a:defRPr/>
              </a:pPr>
              <a:t>1/10/2017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pPr>
              <a:defRPr/>
            </a:pPr>
            <a:fld id="{5B919010-99B8-4F8F-AE79-9D74C5B96EB4}" type="slidenum">
              <a:rPr lang="en-US"/>
              <a:pPr>
                <a:defRPr/>
              </a:pPr>
              <a:t>‹#›</a:t>
            </a:fld>
            <a:endParaRPr lang="en-US"/>
          </a:p>
        </p:txBody>
      </p:sp>
    </p:spTree>
    <p:extLst>
      <p:ext uri="{BB962C8B-B14F-4D97-AF65-F5344CB8AC3E}">
        <p14:creationId xmlns:p14="http://schemas.microsoft.com/office/powerpoint/2010/main" val="4033290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0985FE-DB5B-4F93-BC72-D8D2A35F75BC}" type="slidenum">
              <a:rPr lang="en-US" smtClean="0"/>
              <a:pPr/>
              <a:t>1</a:t>
            </a:fld>
            <a:endParaRPr lang="en-US"/>
          </a:p>
        </p:txBody>
      </p:sp>
    </p:spTree>
    <p:extLst>
      <p:ext uri="{BB962C8B-B14F-4D97-AF65-F5344CB8AC3E}">
        <p14:creationId xmlns:p14="http://schemas.microsoft.com/office/powerpoint/2010/main" val="1307946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C39171-7DE2-49FF-93AD-0DD9CAF8E5C2}" type="slidenum">
              <a:rPr lang="en-US" smtClean="0"/>
              <a:pPr/>
              <a:t>2</a:t>
            </a:fld>
            <a:endParaRPr lang="en-US"/>
          </a:p>
        </p:txBody>
      </p:sp>
    </p:spTree>
    <p:extLst>
      <p:ext uri="{BB962C8B-B14F-4D97-AF65-F5344CB8AC3E}">
        <p14:creationId xmlns:p14="http://schemas.microsoft.com/office/powerpoint/2010/main" val="3966306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42FDA0-49C5-47A1-9D70-D84D48EDA2C7}" type="slidenum">
              <a:rPr lang="en-US" smtClean="0"/>
              <a:pPr/>
              <a:t>3</a:t>
            </a:fld>
            <a:endParaRPr lang="en-US"/>
          </a:p>
        </p:txBody>
      </p:sp>
    </p:spTree>
    <p:extLst>
      <p:ext uri="{BB962C8B-B14F-4D97-AF65-F5344CB8AC3E}">
        <p14:creationId xmlns:p14="http://schemas.microsoft.com/office/powerpoint/2010/main" val="2846445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A5082B-01AC-45F5-9456-0FEE71C11E96}" type="slidenum">
              <a:rPr lang="en-US" smtClean="0"/>
              <a:pPr/>
              <a:t>4</a:t>
            </a:fld>
            <a:endParaRPr lang="en-US"/>
          </a:p>
        </p:txBody>
      </p:sp>
    </p:spTree>
    <p:extLst>
      <p:ext uri="{BB962C8B-B14F-4D97-AF65-F5344CB8AC3E}">
        <p14:creationId xmlns:p14="http://schemas.microsoft.com/office/powerpoint/2010/main" val="367822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6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61F034-F5EB-460A-A447-0C18B5512903}" type="slidenum">
              <a:rPr lang="en-US" smtClean="0"/>
              <a:pPr/>
              <a:t>6</a:t>
            </a:fld>
            <a:endParaRPr lang="en-US"/>
          </a:p>
        </p:txBody>
      </p:sp>
    </p:spTree>
    <p:extLst>
      <p:ext uri="{BB962C8B-B14F-4D97-AF65-F5344CB8AC3E}">
        <p14:creationId xmlns:p14="http://schemas.microsoft.com/office/powerpoint/2010/main" val="1834790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009C65-8581-4309-876C-562DBDB60DA7}" type="slidenum">
              <a:rPr lang="en-US" smtClean="0"/>
              <a:pPr/>
              <a:t>7</a:t>
            </a:fld>
            <a:endParaRPr lang="en-US"/>
          </a:p>
        </p:txBody>
      </p:sp>
    </p:spTree>
    <p:extLst>
      <p:ext uri="{BB962C8B-B14F-4D97-AF65-F5344CB8AC3E}">
        <p14:creationId xmlns:p14="http://schemas.microsoft.com/office/powerpoint/2010/main" val="3128342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A2796F-25DB-475B-98DF-784A8D539BAD}" type="slidenum">
              <a:rPr lang="en-US" smtClean="0"/>
              <a:pPr/>
              <a:t>8</a:t>
            </a:fld>
            <a:endParaRPr lang="en-US"/>
          </a:p>
        </p:txBody>
      </p:sp>
    </p:spTree>
    <p:extLst>
      <p:ext uri="{BB962C8B-B14F-4D97-AF65-F5344CB8AC3E}">
        <p14:creationId xmlns:p14="http://schemas.microsoft.com/office/powerpoint/2010/main" val="2913130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8A80FC-B840-4317-948A-AB48296F167C}" type="slidenum">
              <a:rPr lang="en-US" smtClean="0"/>
              <a:pPr/>
              <a:t>9</a:t>
            </a:fld>
            <a:endParaRPr lang="en-US"/>
          </a:p>
        </p:txBody>
      </p:sp>
    </p:spTree>
    <p:extLst>
      <p:ext uri="{BB962C8B-B14F-4D97-AF65-F5344CB8AC3E}">
        <p14:creationId xmlns:p14="http://schemas.microsoft.com/office/powerpoint/2010/main" val="4186131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289D9B-A52E-4FA2-8911-7FA213404A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7321FD-374D-40B8-8A88-999065192E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576827-2A4F-4D56-A2EE-D8A96BAA8AC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E49BEE-1495-483F-A8F5-18E6E5DF70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8853AB5-AB96-4596-A7CA-087B4BF46B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9CCB2C-0DC8-4988-B1A4-D858E0F37A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B96FA8C-0A93-42C8-A0AD-CBF17FD6F1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0F2BB3-5BA0-48CF-B7AC-BF2780B87D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8E2C041-7315-4E34-B215-B6DD211EE6C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6725FEB-3FA9-40EE-A233-31682602B4E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CD7D566-B675-4D38-A1D4-D8798EC31C6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B9BC722-0D14-4B63-AA44-A98C1E32D8A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rs.org/s_mrs/docs/images/2005-Science-As-Art-1.jpg"/>
          <p:cNvPicPr>
            <a:picLocks noChangeAspect="1" noChangeArrowheads="1"/>
          </p:cNvPicPr>
          <p:nvPr/>
        </p:nvPicPr>
        <p:blipFill>
          <a:blip r:embed="rId3" cstate="print"/>
          <a:srcRect/>
          <a:stretch>
            <a:fillRect/>
          </a:stretch>
        </p:blipFill>
        <p:spPr bwMode="auto">
          <a:xfrm>
            <a:off x="0" y="-136525"/>
            <a:ext cx="9144000" cy="6994525"/>
          </a:xfrm>
          <a:prstGeom prst="rect">
            <a:avLst/>
          </a:prstGeom>
          <a:noFill/>
          <a:ln w="9525">
            <a:noFill/>
            <a:miter lim="800000"/>
            <a:headEnd/>
            <a:tailEnd/>
          </a:ln>
        </p:spPr>
      </p:pic>
      <p:sp>
        <p:nvSpPr>
          <p:cNvPr id="3" name="Subtitle 2"/>
          <p:cNvSpPr>
            <a:spLocks noGrp="1"/>
          </p:cNvSpPr>
          <p:nvPr>
            <p:ph type="subTitle" idx="1"/>
          </p:nvPr>
        </p:nvSpPr>
        <p:spPr>
          <a:xfrm>
            <a:off x="381000" y="1676400"/>
            <a:ext cx="8534400" cy="4953000"/>
          </a:xfrm>
          <a:solidFill>
            <a:schemeClr val="accent6">
              <a:lumMod val="50000"/>
              <a:alpha val="70000"/>
            </a:schemeClr>
          </a:solidFill>
          <a:ln w="25400">
            <a:solidFill>
              <a:srgbClr val="FF66FF"/>
            </a:solidFill>
          </a:ln>
        </p:spPr>
        <p:txBody>
          <a:bodyPr/>
          <a:lstStyle/>
          <a:p>
            <a:pPr algn="l">
              <a:buFontTx/>
              <a:buChar char="•"/>
              <a:defRPr/>
            </a:pPr>
            <a:r>
              <a:rPr lang="en-US">
                <a:solidFill>
                  <a:srgbClr val="FFFFFF"/>
                </a:solidFill>
              </a:rPr>
              <a:t> </a:t>
            </a:r>
            <a:r>
              <a:rPr lang="en-US" sz="2400">
                <a:solidFill>
                  <a:srgbClr val="FFFFFF"/>
                </a:solidFill>
              </a:rPr>
              <a:t>West Campus offers many science electives from which to choose.</a:t>
            </a:r>
          </a:p>
          <a:p>
            <a:pPr algn="l">
              <a:buFontTx/>
              <a:buChar char="•"/>
              <a:defRPr/>
            </a:pPr>
            <a:r>
              <a:rPr lang="en-US" sz="2400">
                <a:solidFill>
                  <a:srgbClr val="FFFFFF"/>
                </a:solidFill>
              </a:rPr>
              <a:t> Each course has its own set of prerequisites which must be met prior to enrollment.</a:t>
            </a:r>
          </a:p>
          <a:p>
            <a:pPr algn="l">
              <a:buFontTx/>
              <a:buChar char="•"/>
              <a:defRPr/>
            </a:pPr>
            <a:r>
              <a:rPr lang="en-US" sz="2400">
                <a:solidFill>
                  <a:srgbClr val="FFFFFF"/>
                </a:solidFill>
              </a:rPr>
              <a:t> Students must successfully complete courses in Biology and Chemistry prior to enrolling in these electives.</a:t>
            </a:r>
          </a:p>
          <a:p>
            <a:pPr algn="l">
              <a:buFontTx/>
              <a:buChar char="•"/>
              <a:defRPr/>
            </a:pPr>
            <a:r>
              <a:rPr lang="en-US" sz="2400">
                <a:solidFill>
                  <a:srgbClr val="FFFFFF"/>
                </a:solidFill>
              </a:rPr>
              <a:t> Most four-year colleges require successful completion of three years of science to be considered for admission.</a:t>
            </a:r>
          </a:p>
          <a:p>
            <a:pPr algn="l">
              <a:buFontTx/>
              <a:buChar char="•"/>
              <a:defRPr/>
            </a:pPr>
            <a:r>
              <a:rPr lang="en-US" sz="2400">
                <a:solidFill>
                  <a:srgbClr val="FFFFFF"/>
                </a:solidFill>
              </a:rPr>
              <a:t> Students with an interest in the sciences may choose to enroll in more than one science elective at a time.</a:t>
            </a:r>
            <a:endParaRPr lang="en-US">
              <a:solidFill>
                <a:srgbClr val="FFFFFF"/>
              </a:solidFill>
            </a:endParaRPr>
          </a:p>
        </p:txBody>
      </p:sp>
      <p:sp>
        <p:nvSpPr>
          <p:cNvPr id="5" name="Rectangle 4"/>
          <p:cNvSpPr/>
          <p:nvPr/>
        </p:nvSpPr>
        <p:spPr>
          <a:xfrm>
            <a:off x="914400" y="0"/>
            <a:ext cx="7772400" cy="1569660"/>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4800" b="1" dirty="0">
                <a:ln w="11430">
                  <a:solidFill>
                    <a:srgbClr val="CC00FF"/>
                  </a:solidFill>
                </a:ln>
                <a:solidFill>
                  <a:srgbClr val="FF66FF"/>
                </a:solidFill>
                <a:effectLst>
                  <a:outerShdw blurRad="50800" dist="39000" dir="5460000" algn="tl">
                    <a:srgbClr val="000000">
                      <a:alpha val="38000"/>
                    </a:srgbClr>
                  </a:outerShdw>
                </a:effectLst>
              </a:rPr>
              <a:t>West Campus </a:t>
            </a:r>
          </a:p>
          <a:p>
            <a:pPr algn="ctr">
              <a:defRPr/>
            </a:pPr>
            <a:r>
              <a:rPr lang="en-US" sz="4800" b="1" dirty="0">
                <a:ln w="11430">
                  <a:solidFill>
                    <a:srgbClr val="CC00FF"/>
                  </a:solidFill>
                </a:ln>
                <a:solidFill>
                  <a:srgbClr val="FF66FF"/>
                </a:solidFill>
                <a:effectLst>
                  <a:outerShdw blurRad="50800" dist="39000" dir="5460000" algn="tl">
                    <a:srgbClr val="000000">
                      <a:alpha val="38000"/>
                    </a:srgbClr>
                  </a:outerShdw>
                </a:effectLst>
              </a:rPr>
              <a:t>Science Electives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le.ac.uk/bl/background2.jpg"/>
          <p:cNvPicPr>
            <a:picLocks noChangeAspect="1" noChangeArrowheads="1"/>
          </p:cNvPicPr>
          <p:nvPr/>
        </p:nvPicPr>
        <p:blipFill>
          <a:blip r:embed="rId3" cstate="print"/>
          <a:srcRect/>
          <a:stretch>
            <a:fillRect/>
          </a:stretch>
        </p:blipFill>
        <p:spPr bwMode="auto">
          <a:xfrm>
            <a:off x="0" y="0"/>
            <a:ext cx="9144000" cy="6858000"/>
          </a:xfrm>
          <a:prstGeom prst="rect">
            <a:avLst/>
          </a:prstGeom>
          <a:solidFill>
            <a:schemeClr val="tx1">
              <a:alpha val="74901"/>
            </a:schemeClr>
          </a:solidFill>
          <a:ln w="9525">
            <a:noFill/>
            <a:miter lim="800000"/>
            <a:headEnd/>
            <a:tailEnd/>
          </a:ln>
        </p:spPr>
      </p:pic>
      <p:sp>
        <p:nvSpPr>
          <p:cNvPr id="3" name="Rectangle 2"/>
          <p:cNvSpPr/>
          <p:nvPr/>
        </p:nvSpPr>
        <p:spPr>
          <a:xfrm>
            <a:off x="838200" y="152400"/>
            <a:ext cx="7162800" cy="646331"/>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a:ln w="11430"/>
                <a:solidFill>
                  <a:srgbClr val="00B0F0"/>
                </a:solidFill>
                <a:effectLst>
                  <a:outerShdw blurRad="50800" dist="39000" dir="5460000" algn="tl">
                    <a:srgbClr val="000000">
                      <a:alpha val="38000"/>
                    </a:srgbClr>
                  </a:outerShdw>
                </a:effectLst>
              </a:rPr>
              <a:t>AP Biology- </a:t>
            </a:r>
            <a:r>
              <a:rPr lang="en-US" sz="3600" b="1" dirty="0">
                <a:ln w="11430"/>
                <a:solidFill>
                  <a:srgbClr val="FFFF00"/>
                </a:solidFill>
                <a:effectLst>
                  <a:outerShdw blurRad="50800" dist="39000" dir="5460000" algn="tl">
                    <a:srgbClr val="000000">
                      <a:alpha val="38000"/>
                    </a:srgbClr>
                  </a:outerShdw>
                </a:effectLst>
              </a:rPr>
              <a:t>2 semesters</a:t>
            </a:r>
          </a:p>
        </p:txBody>
      </p:sp>
      <p:sp>
        <p:nvSpPr>
          <p:cNvPr id="4" name="TextBox 3"/>
          <p:cNvSpPr txBox="1">
            <a:spLocks noChangeArrowheads="1"/>
          </p:cNvSpPr>
          <p:nvPr/>
        </p:nvSpPr>
        <p:spPr bwMode="auto">
          <a:xfrm>
            <a:off x="152400" y="838200"/>
            <a:ext cx="8839200" cy="5854700"/>
          </a:xfrm>
          <a:prstGeom prst="rect">
            <a:avLst/>
          </a:prstGeom>
          <a:solidFill>
            <a:schemeClr val="tx1">
              <a:alpha val="74901"/>
            </a:schemeClr>
          </a:solidFill>
          <a:ln w="9525">
            <a:noFill/>
            <a:miter lim="800000"/>
            <a:headEnd/>
            <a:tailEnd/>
          </a:ln>
        </p:spPr>
        <p:txBody>
          <a:bodyPr>
            <a:spAutoFit/>
          </a:bodyPr>
          <a:lstStyle/>
          <a:p>
            <a:pPr>
              <a:lnSpc>
                <a:spcPct val="90000"/>
              </a:lnSpc>
            </a:pPr>
            <a:r>
              <a:rPr lang="en-US" sz="2000" b="1" dirty="0">
                <a:solidFill>
                  <a:srgbClr val="FB3829"/>
                </a:solidFill>
              </a:rPr>
              <a:t>Prerequisites:</a:t>
            </a:r>
            <a:r>
              <a:rPr lang="en-US" sz="1600" b="1" dirty="0">
                <a:solidFill>
                  <a:srgbClr val="FB3829"/>
                </a:solidFill>
              </a:rPr>
              <a:t> </a:t>
            </a:r>
          </a:p>
          <a:p>
            <a:pPr lvl="1">
              <a:lnSpc>
                <a:spcPct val="90000"/>
              </a:lnSpc>
              <a:buFont typeface="Arial" charset="0"/>
              <a:buChar char="•"/>
            </a:pPr>
            <a:r>
              <a:rPr lang="en-US" b="1" dirty="0">
                <a:solidFill>
                  <a:srgbClr val="2BF935"/>
                </a:solidFill>
              </a:rPr>
              <a:t> </a:t>
            </a:r>
            <a:r>
              <a:rPr lang="en-US" b="1" dirty="0">
                <a:solidFill>
                  <a:srgbClr val="92D050"/>
                </a:solidFill>
              </a:rPr>
              <a:t>The AP Biology course is designed to be taken by students after the successful completion of courses in high school biology and high school chemistry. </a:t>
            </a:r>
          </a:p>
          <a:p>
            <a:pPr lvl="1">
              <a:lnSpc>
                <a:spcPct val="90000"/>
              </a:lnSpc>
              <a:buClr>
                <a:srgbClr val="00B0F0"/>
              </a:buClr>
              <a:buFont typeface="Arial" charset="0"/>
              <a:buChar char="•"/>
            </a:pPr>
            <a:r>
              <a:rPr lang="en-US" b="1" dirty="0">
                <a:solidFill>
                  <a:srgbClr val="00B0F0"/>
                </a:solidFill>
              </a:rPr>
              <a:t> It is suggested that students enrolling in AP Biology have earned a “B” or above in Honors Biology or an “A” in Advanced Biology and a “B” or above in Honors Chemistry or an “A” in Advanced Chemistry .  It is also highly recommended that students have successfully completed  or are concurrently enrolled in Algebra II.</a:t>
            </a:r>
          </a:p>
          <a:p>
            <a:pPr lvl="1">
              <a:lnSpc>
                <a:spcPct val="90000"/>
              </a:lnSpc>
              <a:buFont typeface="Arial" charset="0"/>
              <a:buChar char="•"/>
            </a:pPr>
            <a:r>
              <a:rPr lang="en-US" sz="1600" b="1" dirty="0">
                <a:solidFill>
                  <a:srgbClr val="92D050"/>
                </a:solidFill>
              </a:rPr>
              <a:t>This course can be taken concurrently with Physics.</a:t>
            </a:r>
          </a:p>
          <a:p>
            <a:pPr>
              <a:lnSpc>
                <a:spcPct val="90000"/>
              </a:lnSpc>
            </a:pPr>
            <a:r>
              <a:rPr lang="en-US" sz="2000" b="1" dirty="0">
                <a:solidFill>
                  <a:srgbClr val="FB3829"/>
                </a:solidFill>
              </a:rPr>
              <a:t>Description:</a:t>
            </a:r>
          </a:p>
          <a:p>
            <a:pPr lvl="1">
              <a:lnSpc>
                <a:spcPct val="90000"/>
              </a:lnSpc>
              <a:buFont typeface="Arial" charset="0"/>
              <a:buChar char="•"/>
            </a:pPr>
            <a:r>
              <a:rPr lang="en-US" sz="1600" b="1" dirty="0">
                <a:solidFill>
                  <a:srgbClr val="2BF935"/>
                </a:solidFill>
              </a:rPr>
              <a:t> </a:t>
            </a:r>
            <a:r>
              <a:rPr lang="en-US" b="1" dirty="0">
                <a:solidFill>
                  <a:srgbClr val="92D050"/>
                </a:solidFill>
              </a:rPr>
              <a:t>AP Biology is designed to be the equivalent of a two-semester college biology course taken by biology majors during their first year. </a:t>
            </a:r>
            <a:r>
              <a:rPr lang="en-US" b="1" dirty="0">
                <a:solidFill>
                  <a:srgbClr val="2BF935"/>
                </a:solidFill>
              </a:rPr>
              <a:t> </a:t>
            </a:r>
          </a:p>
          <a:p>
            <a:pPr lvl="1">
              <a:lnSpc>
                <a:spcPct val="90000"/>
              </a:lnSpc>
              <a:buClr>
                <a:srgbClr val="0D97FF"/>
              </a:buClr>
              <a:buFont typeface="Arial" charset="0"/>
              <a:buChar char="•"/>
            </a:pPr>
            <a:r>
              <a:rPr lang="en-US" b="1" dirty="0">
                <a:solidFill>
                  <a:srgbClr val="DC24B5"/>
                </a:solidFill>
              </a:rPr>
              <a:t> </a:t>
            </a:r>
            <a:r>
              <a:rPr lang="en-US" b="1" dirty="0">
                <a:solidFill>
                  <a:srgbClr val="00B0F0"/>
                </a:solidFill>
              </a:rPr>
              <a:t>After showing themselves to be qualified on the AP Exam, some students, in their freshman year, are permitted to undertake upper-level courses in biology or to register for courses for which biology is a prerequisite.  Other students may have fulfilled a basic requirement for a laboratory-science course and will be able to undertake other courses to pursue their majors.  </a:t>
            </a:r>
          </a:p>
          <a:p>
            <a:pPr lvl="1">
              <a:lnSpc>
                <a:spcPct val="90000"/>
              </a:lnSpc>
              <a:buFont typeface="Arial" charset="0"/>
              <a:buChar char="•"/>
            </a:pPr>
            <a:r>
              <a:rPr lang="en-US" b="1" dirty="0">
                <a:solidFill>
                  <a:srgbClr val="2BF935"/>
                </a:solidFill>
              </a:rPr>
              <a:t> </a:t>
            </a:r>
            <a:r>
              <a:rPr lang="en-US" b="1" dirty="0">
                <a:solidFill>
                  <a:srgbClr val="92D050"/>
                </a:solidFill>
              </a:rPr>
              <a:t>Students will develop advanced inquiry and reasoning skills, such as designing a plan for collecting data, analyzing data, applying </a:t>
            </a:r>
            <a:r>
              <a:rPr lang="en-US" b="1" u="sng" dirty="0">
                <a:solidFill>
                  <a:srgbClr val="92D050"/>
                </a:solidFill>
              </a:rPr>
              <a:t>mathematical </a:t>
            </a:r>
            <a:r>
              <a:rPr lang="en-US" b="1" dirty="0">
                <a:solidFill>
                  <a:srgbClr val="92D050"/>
                </a:solidFill>
              </a:rPr>
              <a:t>routines, and connecting concepts in and across domains.</a:t>
            </a:r>
          </a:p>
          <a:p>
            <a:pPr lvl="1">
              <a:lnSpc>
                <a:spcPct val="90000"/>
              </a:lnSpc>
              <a:buClr>
                <a:srgbClr val="0D97FF"/>
              </a:buClr>
              <a:buFont typeface="Arial" charset="0"/>
              <a:buChar char="•"/>
            </a:pPr>
            <a:r>
              <a:rPr lang="en-US" b="1" dirty="0">
                <a:solidFill>
                  <a:srgbClr val="DC24B5"/>
                </a:solidFill>
              </a:rPr>
              <a:t> </a:t>
            </a:r>
            <a:r>
              <a:rPr lang="en-US" b="1" dirty="0">
                <a:solidFill>
                  <a:srgbClr val="00B0F0"/>
                </a:solidFill>
              </a:rPr>
              <a:t>The main topics covered are cellular biology, molecular biology, heredity, evolution, plant and animal physiology as well as ecology.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diamond(in)">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ox(in)">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ox(in)">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ox(in)">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diamond(in)">
                                      <p:cBhvr>
                                        <p:cTn id="32" dur="20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Effect transition="in" filter="box(in)">
                                      <p:cBhvr>
                                        <p:cTn id="37" dur="500"/>
                                        <p:tgtEl>
                                          <p:spTgt spid="4">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ox(in)">
                                      <p:cBhvr>
                                        <p:cTn id="42" dur="500"/>
                                        <p:tgtEl>
                                          <p:spTgt spid="4">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animEffect transition="in" filter="box(in)">
                                      <p:cBhvr>
                                        <p:cTn id="47" dur="500"/>
                                        <p:tgtEl>
                                          <p:spTgt spid="4">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Effect transition="in" filter="box(in)">
                                      <p:cBhvr>
                                        <p:cTn id="52"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Chemistry&amp;SocietyFlyercrop"/>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Rectangle 3"/>
          <p:cNvSpPr>
            <a:spLocks noGrp="1" noChangeArrowheads="1"/>
          </p:cNvSpPr>
          <p:nvPr>
            <p:ph type="body" idx="1"/>
          </p:nvPr>
        </p:nvSpPr>
        <p:spPr>
          <a:xfrm>
            <a:off x="381000" y="838200"/>
            <a:ext cx="8534400" cy="5791200"/>
          </a:xfrm>
          <a:solidFill>
            <a:srgbClr val="6600CC">
              <a:alpha val="74901"/>
            </a:srgbClr>
          </a:solidFill>
        </p:spPr>
        <p:txBody>
          <a:bodyPr/>
          <a:lstStyle/>
          <a:p>
            <a:pPr eaLnBrk="1" hangingPunct="1">
              <a:lnSpc>
                <a:spcPct val="80000"/>
              </a:lnSpc>
              <a:buFontTx/>
              <a:buNone/>
            </a:pPr>
            <a:r>
              <a:rPr lang="en-US" sz="2400" b="1" dirty="0">
                <a:solidFill>
                  <a:srgbClr val="FFFF00"/>
                </a:solidFill>
              </a:rPr>
              <a:t>Prerequisites:</a:t>
            </a:r>
          </a:p>
          <a:p>
            <a:pPr lvl="1">
              <a:lnSpc>
                <a:spcPct val="80000"/>
              </a:lnSpc>
              <a:buClr>
                <a:srgbClr val="FFFF00"/>
              </a:buClr>
            </a:pPr>
            <a:r>
              <a:rPr lang="en-US" sz="1800" b="1" dirty="0">
                <a:solidFill>
                  <a:schemeClr val="bg1"/>
                </a:solidFill>
              </a:rPr>
              <a:t>Chemistry and Algebra 2;</a:t>
            </a:r>
            <a:r>
              <a:rPr lang="en-US" sz="1800" dirty="0">
                <a:solidFill>
                  <a:schemeClr val="bg1"/>
                </a:solidFill>
              </a:rPr>
              <a:t> </a:t>
            </a:r>
            <a:r>
              <a:rPr lang="en-US" sz="1800" b="1" dirty="0">
                <a:solidFill>
                  <a:schemeClr val="bg1"/>
                </a:solidFill>
              </a:rPr>
              <a:t>completion of or concurrent enrollment in Physics</a:t>
            </a:r>
          </a:p>
          <a:p>
            <a:pPr lvl="1">
              <a:lnSpc>
                <a:spcPct val="80000"/>
              </a:lnSpc>
              <a:buClr>
                <a:srgbClr val="FFFF00"/>
              </a:buClr>
            </a:pPr>
            <a:r>
              <a:rPr lang="en-US" sz="1800" b="1" dirty="0">
                <a:solidFill>
                  <a:srgbClr val="FF9BFF"/>
                </a:solidFill>
              </a:rPr>
              <a:t>It is suggested that students enrolling in AP Chemistry have earned a “B” or above in Honors Chemistry or an “A” in Advanced Chemistry</a:t>
            </a:r>
          </a:p>
          <a:p>
            <a:pPr lvl="1" eaLnBrk="1" hangingPunct="1">
              <a:lnSpc>
                <a:spcPct val="90000"/>
              </a:lnSpc>
              <a:spcBef>
                <a:spcPct val="0"/>
              </a:spcBef>
              <a:buFontTx/>
              <a:buChar char="•"/>
            </a:pPr>
            <a:r>
              <a:rPr lang="en-US" sz="1800" b="1" dirty="0">
                <a:solidFill>
                  <a:schemeClr val="bg1"/>
                </a:solidFill>
              </a:rPr>
              <a:t>This course can be taken concurrently with Physics Junior year</a:t>
            </a:r>
          </a:p>
          <a:p>
            <a:pPr lvl="1">
              <a:lnSpc>
                <a:spcPct val="80000"/>
              </a:lnSpc>
              <a:buClr>
                <a:srgbClr val="FFFF00"/>
              </a:buClr>
              <a:buFontTx/>
              <a:buNone/>
            </a:pPr>
            <a:endParaRPr lang="en-US" sz="1800" b="1" dirty="0">
              <a:solidFill>
                <a:schemeClr val="bg1"/>
              </a:solidFill>
            </a:endParaRPr>
          </a:p>
          <a:p>
            <a:pPr eaLnBrk="1" hangingPunct="1">
              <a:lnSpc>
                <a:spcPct val="80000"/>
              </a:lnSpc>
              <a:buFontTx/>
              <a:buNone/>
            </a:pPr>
            <a:r>
              <a:rPr lang="en-US" sz="2400" b="1" dirty="0">
                <a:solidFill>
                  <a:srgbClr val="FFFF00"/>
                </a:solidFill>
              </a:rPr>
              <a:t>Description:</a:t>
            </a:r>
          </a:p>
          <a:p>
            <a:pPr lvl="1">
              <a:lnSpc>
                <a:spcPct val="80000"/>
              </a:lnSpc>
              <a:buClr>
                <a:srgbClr val="FFFF00"/>
              </a:buClr>
            </a:pPr>
            <a:r>
              <a:rPr lang="en-US" sz="1800" b="1" dirty="0">
                <a:solidFill>
                  <a:schemeClr val="bg1"/>
                </a:solidFill>
              </a:rPr>
              <a:t>The AP Chemistry course is designed to be the equivalent of the general chemistry  course usually taken during the first college year (2 semesters). </a:t>
            </a:r>
          </a:p>
          <a:p>
            <a:pPr lvl="1">
              <a:lnSpc>
                <a:spcPct val="80000"/>
              </a:lnSpc>
              <a:buClr>
                <a:srgbClr val="FFFF00"/>
              </a:buClr>
            </a:pPr>
            <a:r>
              <a:rPr lang="en-US" sz="1800" b="1" dirty="0">
                <a:solidFill>
                  <a:srgbClr val="FF9BFF"/>
                </a:solidFill>
              </a:rPr>
              <a:t>After showing themselves to be qualified on the AP Exam, for some students this course enables them to undertake, in their first year, second-year work in the chemistry sequence at their institution or to register in courses in other fields where general chemistry is a prerequisite. </a:t>
            </a:r>
          </a:p>
          <a:p>
            <a:pPr lvl="1">
              <a:lnSpc>
                <a:spcPct val="80000"/>
              </a:lnSpc>
              <a:buClr>
                <a:srgbClr val="FFFF00"/>
              </a:buClr>
            </a:pPr>
            <a:r>
              <a:rPr lang="en-US" sz="1800" b="1" dirty="0">
                <a:solidFill>
                  <a:schemeClr val="bg1"/>
                </a:solidFill>
              </a:rPr>
              <a:t>For other students, the AP Chemistry course fulfills the laboratory science requirement and frees time for other courses in college. The emphasis is on chemical calculations and the mathematical formulation of principles, and the kind of laboratory work done by students in college.</a:t>
            </a:r>
          </a:p>
          <a:p>
            <a:pPr lvl="1" eaLnBrk="1" hangingPunct="1">
              <a:lnSpc>
                <a:spcPct val="80000"/>
              </a:lnSpc>
            </a:pPr>
            <a:endParaRPr lang="en-US" sz="1600" b="1" dirty="0">
              <a:solidFill>
                <a:srgbClr val="FFFF00"/>
              </a:solidFill>
            </a:endParaRPr>
          </a:p>
        </p:txBody>
      </p:sp>
      <p:sp>
        <p:nvSpPr>
          <p:cNvPr id="4100" name="WordArt 6"/>
          <p:cNvSpPr>
            <a:spLocks noChangeArrowheads="1" noChangeShapeType="1" noTextEdit="1"/>
          </p:cNvSpPr>
          <p:nvPr/>
        </p:nvSpPr>
        <p:spPr bwMode="auto">
          <a:xfrm>
            <a:off x="1295400" y="304800"/>
            <a:ext cx="5638800" cy="533400"/>
          </a:xfrm>
          <a:prstGeom prst="rect">
            <a:avLst/>
          </a:prstGeom>
        </p:spPr>
        <p:txBody>
          <a:bodyPr wrap="none" fromWordArt="1">
            <a:prstTxWarp prst="textPlain">
              <a:avLst>
                <a:gd name="adj" fmla="val 50000"/>
              </a:avLst>
            </a:prstTxWarp>
          </a:bodyPr>
          <a:lstStyle/>
          <a:p>
            <a:pPr algn="ctr"/>
            <a:r>
              <a:rPr lang="en-US" sz="3600" kern="10" dirty="0">
                <a:ln w="25400">
                  <a:solidFill>
                    <a:srgbClr val="FFFF00"/>
                  </a:solidFill>
                  <a:round/>
                  <a:headEnd/>
                  <a:tailEnd/>
                </a:ln>
                <a:gradFill rotWithShape="1">
                  <a:gsLst>
                    <a:gs pos="0">
                      <a:srgbClr val="FF9933"/>
                    </a:gs>
                    <a:gs pos="50000">
                      <a:srgbClr val="FF3399"/>
                    </a:gs>
                    <a:gs pos="100000">
                      <a:srgbClr val="FF9933"/>
                    </a:gs>
                  </a:gsLst>
                  <a:lin ang="2700000" scaled="1"/>
                </a:gradFill>
                <a:effectLst>
                  <a:outerShdw dist="35921" dir="2700000" algn="ctr" rotWithShape="0">
                    <a:srgbClr val="C0C0C0">
                      <a:alpha val="79999"/>
                    </a:srgbClr>
                  </a:outerShdw>
                </a:effectLst>
                <a:latin typeface="Impact"/>
              </a:rPr>
              <a:t>AP Chemistry- </a:t>
            </a:r>
            <a:r>
              <a:rPr lang="en-US" sz="3600" kern="10" dirty="0">
                <a:ln w="25400">
                  <a:solidFill>
                    <a:schemeClr val="tx1"/>
                  </a:solidFill>
                  <a:round/>
                  <a:headEnd/>
                  <a:tailEnd/>
                </a:ln>
                <a:solidFill>
                  <a:srgbClr val="FFFF00"/>
                </a:solidFill>
                <a:latin typeface="Impact"/>
              </a:rPr>
              <a:t>2 semesters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075">
                                            <p:bg/>
                                          </p:spTgt>
                                        </p:tgtEl>
                                        <p:attrNameLst>
                                          <p:attrName>style.visibility</p:attrName>
                                        </p:attrNameLst>
                                      </p:cBhvr>
                                      <p:to>
                                        <p:strVal val="visible"/>
                                      </p:to>
                                    </p:set>
                                    <p:animEffect transition="in" filter="wheel(4)">
                                      <p:cBhvr>
                                        <p:cTn id="7" dur="2000"/>
                                        <p:tgtEl>
                                          <p:spTgt spid="3075">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diamond(in)">
                                      <p:cBhvr>
                                        <p:cTn id="12" dur="2000"/>
                                        <p:tgtEl>
                                          <p:spTgt spid="30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dissolve">
                                      <p:cBhvr>
                                        <p:cTn id="17" dur="500"/>
                                        <p:tgtEl>
                                          <p:spTgt spid="30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dissolve">
                                      <p:cBhvr>
                                        <p:cTn id="22" dur="500"/>
                                        <p:tgtEl>
                                          <p:spTgt spid="30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075">
                                            <p:txEl>
                                              <p:pRg st="3" end="3"/>
                                            </p:txEl>
                                          </p:spTgt>
                                        </p:tgtEl>
                                        <p:attrNameLst>
                                          <p:attrName>style.visibility</p:attrName>
                                        </p:attrNameLst>
                                      </p:cBhvr>
                                      <p:to>
                                        <p:strVal val="visible"/>
                                      </p:to>
                                    </p:set>
                                    <p:animEffect transition="in" filter="dissolve">
                                      <p:cBhvr>
                                        <p:cTn id="27" dur="500"/>
                                        <p:tgtEl>
                                          <p:spTgt spid="307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dissolve">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dissolve">
                                      <p:cBhvr>
                                        <p:cTn id="37" dur="500"/>
                                        <p:tgtEl>
                                          <p:spTgt spid="307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dissolve">
                                      <p:cBhvr>
                                        <p:cTn id="42" dur="500"/>
                                        <p:tgtEl>
                                          <p:spTgt spid="307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dissolve">
                                      <p:cBhvr>
                                        <p:cTn id="47" dur="5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descr="ecology100"/>
          <p:cNvPicPr>
            <a:picLocks noChangeAspect="1" noChangeArrowheads="1"/>
          </p:cNvPicPr>
          <p:nvPr/>
        </p:nvPicPr>
        <p:blipFill>
          <a:blip r:embed="rId3" cstate="print"/>
          <a:srcRect l="3145" t="4138" r="3145" b="18620"/>
          <a:stretch>
            <a:fillRect/>
          </a:stretch>
        </p:blipFill>
        <p:spPr bwMode="auto">
          <a:xfrm>
            <a:off x="0" y="0"/>
            <a:ext cx="9144000" cy="6870700"/>
          </a:xfrm>
          <a:prstGeom prst="rect">
            <a:avLst/>
          </a:prstGeom>
          <a:noFill/>
          <a:ln w="9525">
            <a:noFill/>
            <a:miter lim="800000"/>
            <a:headEnd/>
            <a:tailEnd/>
          </a:ln>
        </p:spPr>
      </p:pic>
      <p:sp>
        <p:nvSpPr>
          <p:cNvPr id="6147" name="Rectangle 3"/>
          <p:cNvSpPr>
            <a:spLocks noGrp="1" noChangeArrowheads="1"/>
          </p:cNvSpPr>
          <p:nvPr>
            <p:ph type="body" idx="1"/>
          </p:nvPr>
        </p:nvSpPr>
        <p:spPr>
          <a:xfrm>
            <a:off x="228600" y="762000"/>
            <a:ext cx="8686800" cy="5943600"/>
          </a:xfrm>
          <a:solidFill>
            <a:srgbClr val="037D49">
              <a:alpha val="90195"/>
            </a:srgbClr>
          </a:solidFill>
        </p:spPr>
        <p:txBody>
          <a:bodyPr/>
          <a:lstStyle/>
          <a:p>
            <a:pPr eaLnBrk="1" hangingPunct="1">
              <a:lnSpc>
                <a:spcPct val="80000"/>
              </a:lnSpc>
              <a:buFontTx/>
              <a:buNone/>
            </a:pPr>
            <a:r>
              <a:rPr lang="en-US" sz="2400" b="1" dirty="0">
                <a:solidFill>
                  <a:srgbClr val="77F990"/>
                </a:solidFill>
              </a:rPr>
              <a:t>Prerequisites:</a:t>
            </a:r>
          </a:p>
          <a:p>
            <a:pPr eaLnBrk="1" hangingPunct="1">
              <a:lnSpc>
                <a:spcPct val="80000"/>
              </a:lnSpc>
              <a:buClr>
                <a:schemeClr val="bg1"/>
              </a:buClr>
              <a:buFont typeface="Wingdings" pitchFamily="2" charset="2"/>
              <a:buChar char="§"/>
            </a:pPr>
            <a:r>
              <a:rPr lang="en-US" sz="2000" b="1" dirty="0">
                <a:solidFill>
                  <a:schemeClr val="bg1"/>
                </a:solidFill>
                <a:latin typeface="Times New Roman" pitchFamily="18" charset="0"/>
                <a:cs typeface="Times New Roman" pitchFamily="18" charset="0"/>
              </a:rPr>
              <a:t>The APES course is designed to be taken by students after the successful completion of courses in high school biology, chemistry, and algebra.  </a:t>
            </a:r>
          </a:p>
          <a:p>
            <a:pPr eaLnBrk="1" hangingPunct="1">
              <a:lnSpc>
                <a:spcPct val="80000"/>
              </a:lnSpc>
              <a:buClr>
                <a:srgbClr val="FFFF00"/>
              </a:buClr>
              <a:buFont typeface="Wingdings" pitchFamily="2" charset="2"/>
              <a:buChar char="§"/>
            </a:pPr>
            <a:r>
              <a:rPr lang="en-US" sz="2000" b="1" dirty="0">
                <a:solidFill>
                  <a:srgbClr val="FFFF00"/>
                </a:solidFill>
                <a:latin typeface="Times New Roman" pitchFamily="18" charset="0"/>
                <a:cs typeface="Times New Roman" pitchFamily="18" charset="0"/>
              </a:rPr>
              <a:t>It is suggested that students enrolling in APES have earned a “C” or above in Honors Sciences or a “B” or above in  Advanced Biology and Advanced Chemistry and a “C” or above in Honors Math or a “B” or above in Algebra I or an "A" in Double-Period Algebra.</a:t>
            </a:r>
          </a:p>
          <a:p>
            <a:pPr eaLnBrk="1" hangingPunct="1">
              <a:lnSpc>
                <a:spcPct val="90000"/>
              </a:lnSpc>
              <a:spcBef>
                <a:spcPct val="0"/>
              </a:spcBef>
              <a:buClr>
                <a:schemeClr val="bg1"/>
              </a:buClr>
              <a:buFont typeface="Wingdings" pitchFamily="2" charset="2"/>
              <a:buChar char="§"/>
            </a:pPr>
            <a:r>
              <a:rPr lang="en-US" sz="2000" b="1" dirty="0">
                <a:solidFill>
                  <a:schemeClr val="bg1"/>
                </a:solidFill>
                <a:latin typeface="Times New Roman" pitchFamily="18" charset="0"/>
                <a:cs typeface="Times New Roman" pitchFamily="18" charset="0"/>
              </a:rPr>
              <a:t>This course can be taken concurrently with Physics.</a:t>
            </a:r>
          </a:p>
          <a:p>
            <a:pPr lvl="1" eaLnBrk="1" hangingPunct="1">
              <a:lnSpc>
                <a:spcPct val="80000"/>
              </a:lnSpc>
              <a:buClr>
                <a:srgbClr val="7AC2C8"/>
              </a:buClr>
            </a:pPr>
            <a:endParaRPr lang="en-US" sz="1600" b="1" dirty="0">
              <a:solidFill>
                <a:srgbClr val="83CEE9"/>
              </a:solidFill>
              <a:latin typeface="Times New Roman" pitchFamily="18" charset="0"/>
              <a:cs typeface="Times New Roman" pitchFamily="18" charset="0"/>
            </a:endParaRPr>
          </a:p>
          <a:p>
            <a:pPr eaLnBrk="1" hangingPunct="1">
              <a:lnSpc>
                <a:spcPct val="80000"/>
              </a:lnSpc>
              <a:buFontTx/>
              <a:buNone/>
            </a:pPr>
            <a:r>
              <a:rPr lang="en-US" sz="2400" b="1" dirty="0">
                <a:solidFill>
                  <a:srgbClr val="77F990"/>
                </a:solidFill>
                <a:latin typeface="Times New Roman" pitchFamily="18" charset="0"/>
                <a:cs typeface="Times New Roman" pitchFamily="18" charset="0"/>
              </a:rPr>
              <a:t>Description:</a:t>
            </a:r>
          </a:p>
          <a:p>
            <a:pPr eaLnBrk="1" hangingPunct="1">
              <a:lnSpc>
                <a:spcPct val="80000"/>
              </a:lnSpc>
              <a:buFont typeface="Wingdings" pitchFamily="2" charset="2"/>
              <a:buChar char="§"/>
            </a:pPr>
            <a:r>
              <a:rPr lang="en-US" sz="1800" b="1" dirty="0">
                <a:solidFill>
                  <a:schemeClr val="bg1"/>
                </a:solidFill>
                <a:latin typeface="Times New Roman" pitchFamily="18" charset="0"/>
                <a:cs typeface="Times New Roman" pitchFamily="18" charset="0"/>
              </a:rPr>
              <a:t>AP Environmental Science is a rigorous course designed to be the equivalent of an introductory college course in environmental science.  </a:t>
            </a:r>
          </a:p>
          <a:p>
            <a:pPr eaLnBrk="1" hangingPunct="1">
              <a:lnSpc>
                <a:spcPct val="80000"/>
              </a:lnSpc>
              <a:buFont typeface="Wingdings" pitchFamily="2" charset="2"/>
              <a:buChar char="§"/>
            </a:pPr>
            <a:r>
              <a:rPr lang="en-US" sz="1800" b="1" dirty="0">
                <a:solidFill>
                  <a:srgbClr val="FFFF00"/>
                </a:solidFill>
                <a:latin typeface="Times New Roman" pitchFamily="18" charset="0"/>
                <a:cs typeface="Times New Roman" pitchFamily="18" charset="0"/>
              </a:rPr>
              <a:t>Students, who prove they are qualified on the AP Environmental Science Exam, could fulfill a basic requirement for a laboratory science or enable themselves, as first-year college students, a more advanced study of topics in environmental science.</a:t>
            </a:r>
          </a:p>
          <a:p>
            <a:pPr eaLnBrk="1" hangingPunct="1">
              <a:lnSpc>
                <a:spcPct val="80000"/>
              </a:lnSpc>
              <a:buFont typeface="Wingdings" pitchFamily="2" charset="2"/>
              <a:buChar char="§"/>
            </a:pPr>
            <a:r>
              <a:rPr lang="en-US" sz="1800" b="1" dirty="0">
                <a:solidFill>
                  <a:schemeClr val="bg1"/>
                </a:solidFill>
                <a:latin typeface="Times New Roman" pitchFamily="18" charset="0"/>
                <a:cs typeface="Times New Roman" pitchFamily="18" charset="0"/>
              </a:rPr>
              <a:t>AP Environmental Science will provide students with the scientific principles, concepts, and methodologies required to understand the interrelationships of the natural world, to identify and analyze environmental problems both natural and human-made, to evaluate the relative risks associated with these problems, and to examine alternative solution for resolving or preventing them.  </a:t>
            </a:r>
          </a:p>
          <a:p>
            <a:pPr eaLnBrk="1" hangingPunct="1">
              <a:lnSpc>
                <a:spcPct val="80000"/>
              </a:lnSpc>
              <a:buFont typeface="Wingdings" pitchFamily="2" charset="2"/>
              <a:buChar char="§"/>
            </a:pPr>
            <a:r>
              <a:rPr lang="en-US" sz="1800" b="1" dirty="0">
                <a:solidFill>
                  <a:srgbClr val="FFFF00"/>
                </a:solidFill>
                <a:latin typeface="Times New Roman" pitchFamily="18" charset="0"/>
                <a:cs typeface="Times New Roman" pitchFamily="18" charset="0"/>
              </a:rPr>
              <a:t>AP Environmental Science has a strong laboratory and field (outdoor) component to ensure that students learn about the environment through firsthand observation.</a:t>
            </a:r>
          </a:p>
        </p:txBody>
      </p:sp>
      <p:sp>
        <p:nvSpPr>
          <p:cNvPr id="5124" name="WordArt 7"/>
          <p:cNvSpPr>
            <a:spLocks noChangeArrowheads="1" noChangeShapeType="1" noTextEdit="1"/>
          </p:cNvSpPr>
          <p:nvPr/>
        </p:nvSpPr>
        <p:spPr bwMode="auto">
          <a:xfrm>
            <a:off x="609600" y="142220"/>
            <a:ext cx="5334000" cy="609600"/>
          </a:xfrm>
          <a:prstGeom prst="rect">
            <a:avLst/>
          </a:prstGeom>
        </p:spPr>
        <p:txBody>
          <a:bodyPr wrap="none" fromWordArt="1">
            <a:prstTxWarp prst="textPlain">
              <a:avLst>
                <a:gd name="adj" fmla="val 50000"/>
              </a:avLst>
            </a:prstTxWarp>
          </a:bodyPr>
          <a:lstStyle/>
          <a:p>
            <a:pPr algn="ctr"/>
            <a:r>
              <a:rPr lang="en-US" sz="2800" kern="10" spc="720" dirty="0">
                <a:ln w="12700">
                  <a:solidFill>
                    <a:schemeClr val="tx1"/>
                  </a:solidFill>
                  <a:round/>
                  <a:headEnd/>
                  <a:tailEnd/>
                </a:ln>
                <a:gradFill rotWithShape="1">
                  <a:gsLst>
                    <a:gs pos="0">
                      <a:srgbClr val="AAAAAA"/>
                    </a:gs>
                    <a:gs pos="100000">
                      <a:srgbClr val="FFFFFF"/>
                    </a:gs>
                  </a:gsLst>
                  <a:lin ang="5400000" scaled="1"/>
                </a:gradFill>
                <a:effectLst>
                  <a:outerShdw dist="45791" dir="3378596" algn="ctr" rotWithShape="0">
                    <a:srgbClr val="4D4D4D">
                      <a:alpha val="79999"/>
                    </a:srgbClr>
                  </a:outerShdw>
                </a:effectLst>
                <a:latin typeface="Arial Black"/>
              </a:rPr>
              <a:t>AP Environmental Science</a:t>
            </a:r>
          </a:p>
        </p:txBody>
      </p:sp>
      <p:sp>
        <p:nvSpPr>
          <p:cNvPr id="2" name="TextBox 1"/>
          <p:cNvSpPr txBox="1"/>
          <p:nvPr/>
        </p:nvSpPr>
        <p:spPr>
          <a:xfrm>
            <a:off x="6019800" y="228600"/>
            <a:ext cx="2667000" cy="523220"/>
          </a:xfrm>
          <a:prstGeom prst="rect">
            <a:avLst/>
          </a:prstGeom>
          <a:noFill/>
          <a:effectLst>
            <a:outerShdw blurRad="50800" dist="38100" dir="8100000" algn="tr" rotWithShape="0">
              <a:prstClr val="black">
                <a:alpha val="40000"/>
              </a:prstClr>
            </a:outerShdw>
          </a:effectLst>
        </p:spPr>
        <p:txBody>
          <a:bodyPr wrap="square" rtlCol="0">
            <a:spAutoFit/>
          </a:bodyPr>
          <a:lstStyle/>
          <a:p>
            <a:r>
              <a:rPr lang="en-US" sz="2800" b="1" dirty="0">
                <a:solidFill>
                  <a:srgbClr val="FFFF00"/>
                </a:solidFill>
              </a:rPr>
              <a:t>- 2 Semesters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147">
                                            <p:bg/>
                                          </p:spTgt>
                                        </p:tgtEl>
                                        <p:attrNameLst>
                                          <p:attrName>style.visibility</p:attrName>
                                        </p:attrNameLst>
                                      </p:cBhvr>
                                      <p:to>
                                        <p:strVal val="visible"/>
                                      </p:to>
                                    </p:set>
                                    <p:animEffect transition="in" filter="randombar(horizontal)">
                                      <p:cBhvr>
                                        <p:cTn id="7" dur="500"/>
                                        <p:tgtEl>
                                          <p:spTgt spid="6147">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147">
                                            <p:txEl>
                                              <p:pRg st="0" end="0"/>
                                            </p:txEl>
                                          </p:spTgt>
                                        </p:tgtEl>
                                        <p:attrNameLst>
                                          <p:attrName>style.visibility</p:attrName>
                                        </p:attrNameLst>
                                      </p:cBhvr>
                                      <p:to>
                                        <p:strVal val="visible"/>
                                      </p:to>
                                    </p:set>
                                    <p:animEffect transition="in" filter="checkerboard(across)">
                                      <p:cBhvr>
                                        <p:cTn id="12" dur="500"/>
                                        <p:tgtEl>
                                          <p:spTgt spid="61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Effect transition="in" filter="checkerboard(across)">
                                      <p:cBhvr>
                                        <p:cTn id="17" dur="500"/>
                                        <p:tgtEl>
                                          <p:spTgt spid="61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147">
                                            <p:txEl>
                                              <p:pRg st="2" end="2"/>
                                            </p:txEl>
                                          </p:spTgt>
                                        </p:tgtEl>
                                        <p:attrNameLst>
                                          <p:attrName>style.visibility</p:attrName>
                                        </p:attrNameLst>
                                      </p:cBhvr>
                                      <p:to>
                                        <p:strVal val="visible"/>
                                      </p:to>
                                    </p:set>
                                    <p:animEffect transition="in" filter="checkerboard(across)">
                                      <p:cBhvr>
                                        <p:cTn id="22" dur="500"/>
                                        <p:tgtEl>
                                          <p:spTgt spid="614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147">
                                            <p:txEl>
                                              <p:pRg st="3" end="3"/>
                                            </p:txEl>
                                          </p:spTgt>
                                        </p:tgtEl>
                                        <p:attrNameLst>
                                          <p:attrName>style.visibility</p:attrName>
                                        </p:attrNameLst>
                                      </p:cBhvr>
                                      <p:to>
                                        <p:strVal val="visible"/>
                                      </p:to>
                                    </p:set>
                                    <p:animEffect transition="in" filter="checkerboard(across)">
                                      <p:cBhvr>
                                        <p:cTn id="27" dur="500"/>
                                        <p:tgtEl>
                                          <p:spTgt spid="614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147">
                                            <p:txEl>
                                              <p:pRg st="5" end="5"/>
                                            </p:txEl>
                                          </p:spTgt>
                                        </p:tgtEl>
                                        <p:attrNameLst>
                                          <p:attrName>style.visibility</p:attrName>
                                        </p:attrNameLst>
                                      </p:cBhvr>
                                      <p:to>
                                        <p:strVal val="visible"/>
                                      </p:to>
                                    </p:set>
                                    <p:animEffect transition="in" filter="checkerboard(across)">
                                      <p:cBhvr>
                                        <p:cTn id="32" dur="500"/>
                                        <p:tgtEl>
                                          <p:spTgt spid="614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6147">
                                            <p:txEl>
                                              <p:pRg st="6" end="6"/>
                                            </p:txEl>
                                          </p:spTgt>
                                        </p:tgtEl>
                                        <p:attrNameLst>
                                          <p:attrName>style.visibility</p:attrName>
                                        </p:attrNameLst>
                                      </p:cBhvr>
                                      <p:to>
                                        <p:strVal val="visible"/>
                                      </p:to>
                                    </p:set>
                                    <p:animEffect transition="in" filter="checkerboard(across)">
                                      <p:cBhvr>
                                        <p:cTn id="37" dur="500"/>
                                        <p:tgtEl>
                                          <p:spTgt spid="614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147">
                                            <p:txEl>
                                              <p:pRg st="7" end="7"/>
                                            </p:txEl>
                                          </p:spTgt>
                                        </p:tgtEl>
                                        <p:attrNameLst>
                                          <p:attrName>style.visibility</p:attrName>
                                        </p:attrNameLst>
                                      </p:cBhvr>
                                      <p:to>
                                        <p:strVal val="visible"/>
                                      </p:to>
                                    </p:set>
                                    <p:animEffect transition="in" filter="checkerboard(across)">
                                      <p:cBhvr>
                                        <p:cTn id="42" dur="500"/>
                                        <p:tgtEl>
                                          <p:spTgt spid="614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nodeType="clickEffect">
                                  <p:stCondLst>
                                    <p:cond delay="0"/>
                                  </p:stCondLst>
                                  <p:childTnLst>
                                    <p:set>
                                      <p:cBhvr>
                                        <p:cTn id="46" dur="1" fill="hold">
                                          <p:stCondLst>
                                            <p:cond delay="0"/>
                                          </p:stCondLst>
                                        </p:cTn>
                                        <p:tgtEl>
                                          <p:spTgt spid="6147">
                                            <p:txEl>
                                              <p:pRg st="8" end="8"/>
                                            </p:txEl>
                                          </p:spTgt>
                                        </p:tgtEl>
                                        <p:attrNameLst>
                                          <p:attrName>style.visibility</p:attrName>
                                        </p:attrNameLst>
                                      </p:cBhvr>
                                      <p:to>
                                        <p:strVal val="visible"/>
                                      </p:to>
                                    </p:set>
                                    <p:animEffect transition="in" filter="checkerboard(across)">
                                      <p:cBhvr>
                                        <p:cTn id="47" dur="500"/>
                                        <p:tgtEl>
                                          <p:spTgt spid="614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6147">
                                            <p:txEl>
                                              <p:pRg st="9" end="9"/>
                                            </p:txEl>
                                          </p:spTgt>
                                        </p:tgtEl>
                                        <p:attrNameLst>
                                          <p:attrName>style.visibility</p:attrName>
                                        </p:attrNameLst>
                                      </p:cBhvr>
                                      <p:to>
                                        <p:strVal val="visible"/>
                                      </p:to>
                                    </p:set>
                                    <p:animEffect transition="in" filter="checkerboard(across)">
                                      <p:cBhvr>
                                        <p:cTn id="52" dur="500"/>
                                        <p:tgtEl>
                                          <p:spTgt spid="614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7641"/>
            <a:ext cx="8229600" cy="1143000"/>
          </a:xfrm>
        </p:spPr>
        <p:txBody>
          <a:bodyPr/>
          <a:lstStyle/>
          <a:p>
            <a:r>
              <a:rPr lang="en-US" b="1" dirty="0">
                <a:solidFill>
                  <a:srgbClr val="FF0000"/>
                </a:solidFill>
                <a:effectLst>
                  <a:outerShdw blurRad="38100" dist="38100" dir="2700000" algn="tl">
                    <a:srgbClr val="000000">
                      <a:alpha val="43137"/>
                    </a:srgbClr>
                  </a:outerShdw>
                </a:effectLst>
              </a:rPr>
              <a:t>AP Physics 1- </a:t>
            </a:r>
            <a:r>
              <a:rPr lang="en-US" sz="3200" b="1" dirty="0">
                <a:solidFill>
                  <a:srgbClr val="FFFF00"/>
                </a:solidFill>
                <a:effectLst>
                  <a:outerShdw blurRad="38100" dist="38100" dir="2700000" algn="tl">
                    <a:srgbClr val="000000">
                      <a:alpha val="43137"/>
                    </a:srgbClr>
                  </a:outerShdw>
                </a:effectLst>
              </a:rPr>
              <a:t>2 semesters</a:t>
            </a:r>
          </a:p>
        </p:txBody>
      </p:sp>
      <p:sp>
        <p:nvSpPr>
          <p:cNvPr id="3" name="Content Placeholder 2"/>
          <p:cNvSpPr>
            <a:spLocks noGrp="1"/>
          </p:cNvSpPr>
          <p:nvPr>
            <p:ph idx="1"/>
          </p:nvPr>
        </p:nvSpPr>
        <p:spPr>
          <a:xfrm>
            <a:off x="381000" y="1066800"/>
            <a:ext cx="8229600" cy="4525963"/>
          </a:xfrm>
        </p:spPr>
        <p:txBody>
          <a:bodyPr/>
          <a:lstStyle/>
          <a:p>
            <a:r>
              <a:rPr lang="en-US" sz="2400" b="1" dirty="0">
                <a:solidFill>
                  <a:srgbClr val="FFFF00"/>
                </a:solidFill>
              </a:rPr>
              <a:t>Prerequisites</a:t>
            </a:r>
          </a:p>
          <a:p>
            <a:pPr lvl="1"/>
            <a:r>
              <a:rPr lang="en-US" sz="1800" b="1" dirty="0">
                <a:solidFill>
                  <a:schemeClr val="bg1"/>
                </a:solidFill>
                <a:latin typeface="+mn-lt"/>
                <a:ea typeface="+mn-ea"/>
                <a:cs typeface="+mn-cs"/>
              </a:rPr>
              <a:t>An "A" or "B" in Honors Chemistry or an "A" in </a:t>
            </a:r>
            <a:r>
              <a:rPr lang="en-US" sz="1800" b="1" dirty="0">
                <a:solidFill>
                  <a:schemeClr val="bg1"/>
                </a:solidFill>
                <a:cs typeface="Times New Roman" pitchFamily="18" charset="0"/>
              </a:rPr>
              <a:t>Advanced </a:t>
            </a:r>
            <a:r>
              <a:rPr lang="en-US" sz="1800" b="1" dirty="0">
                <a:solidFill>
                  <a:schemeClr val="bg1"/>
                </a:solidFill>
                <a:latin typeface="+mn-lt"/>
                <a:ea typeface="+mn-ea"/>
                <a:cs typeface="+mn-cs"/>
              </a:rPr>
              <a:t>Chemistry with a teacher recommendation. In addition, Students should be concurrently enrolled in Algebra 2 or a higher math course. It is recommended that enrolled students have earned a grade of "B" or higher in Honors Geometry, or a grade of "A" in Geometry. </a:t>
            </a:r>
          </a:p>
          <a:p>
            <a:r>
              <a:rPr lang="en-US" sz="2400" b="1" dirty="0">
                <a:solidFill>
                  <a:srgbClr val="FFFF00"/>
                </a:solidFill>
              </a:rPr>
              <a:t>Description</a:t>
            </a:r>
          </a:p>
          <a:p>
            <a:pPr lvl="1"/>
            <a:r>
              <a:rPr lang="en-US" sz="1800" b="1" dirty="0">
                <a:solidFill>
                  <a:schemeClr val="bg1"/>
                </a:solidFill>
                <a:latin typeface="+mn-lt"/>
                <a:ea typeface="+mn-ea"/>
                <a:cs typeface="+mn-cs"/>
              </a:rPr>
              <a:t>In AP Physics 1, students will discover and test the laws that govern the physical world around them. Kinematics, Circular Motion, Simple Harmonic Motion, Linear Momentum, Work, Energy, Rotational Motion, Electrostatics, DC Circuits, Mechanical Waves, and Sound.  This class will also prepare the students to take the AP Physics 1 exam. Students will work in groups and individually to test certain physics principles. During the investigations, students will take part in inquiry-based labs and will utilize high level math skills and computers to analyze data.  </a:t>
            </a:r>
            <a:r>
              <a:rPr lang="en-US" sz="1800" b="1" dirty="0">
                <a:solidFill>
                  <a:srgbClr val="FFFF00"/>
                </a:solidFill>
                <a:latin typeface="+mn-lt"/>
                <a:ea typeface="+mn-ea"/>
                <a:cs typeface="+mn-cs"/>
              </a:rPr>
              <a:t>STUDENTS SHOULD CHECK THEIR PROSPECTIVE COLLEGE TO VERIFY CREDIT AVAILABLE FOR THE AP TEST.</a:t>
            </a:r>
          </a:p>
          <a:p>
            <a:endParaRPr lang="en-US" sz="2400" b="1"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7" descr="physics_profile"/>
          <p:cNvPicPr>
            <a:picLocks noChangeAspect="1" noChangeArrowheads="1"/>
          </p:cNvPicPr>
          <p:nvPr/>
        </p:nvPicPr>
        <p:blipFill>
          <a:blip r:embed="rId3" cstate="print"/>
          <a:srcRect l="13715" t="15842" r="13715" b="15842"/>
          <a:stretch>
            <a:fillRect/>
          </a:stretch>
        </p:blipFill>
        <p:spPr bwMode="auto">
          <a:xfrm>
            <a:off x="76200" y="-39688"/>
            <a:ext cx="9144000" cy="6897688"/>
          </a:xfrm>
          <a:prstGeom prst="rect">
            <a:avLst/>
          </a:prstGeom>
          <a:noFill/>
          <a:ln w="9525">
            <a:noFill/>
            <a:miter lim="800000"/>
            <a:headEnd/>
            <a:tailEnd/>
          </a:ln>
        </p:spPr>
      </p:pic>
      <p:sp>
        <p:nvSpPr>
          <p:cNvPr id="4099" name="Rectangle 3"/>
          <p:cNvSpPr>
            <a:spLocks noGrp="1" noChangeArrowheads="1"/>
          </p:cNvSpPr>
          <p:nvPr>
            <p:ph type="body" idx="1"/>
          </p:nvPr>
        </p:nvSpPr>
        <p:spPr>
          <a:xfrm>
            <a:off x="457200" y="1143000"/>
            <a:ext cx="8229600" cy="5486400"/>
          </a:xfrm>
          <a:solidFill>
            <a:srgbClr val="482066">
              <a:alpha val="80000"/>
            </a:srgbClr>
          </a:solidFill>
        </p:spPr>
        <p:txBody>
          <a:bodyPr/>
          <a:lstStyle/>
          <a:p>
            <a:pPr eaLnBrk="1" hangingPunct="1">
              <a:buFontTx/>
              <a:buNone/>
              <a:defRPr/>
            </a:pPr>
            <a:r>
              <a:rPr lang="en-US" sz="2000" b="1" dirty="0">
                <a:solidFill>
                  <a:srgbClr val="FF0000"/>
                </a:solidFill>
              </a:rPr>
              <a:t>Prerequisites:</a:t>
            </a:r>
            <a:r>
              <a:rPr lang="en-US" sz="1800" b="1" dirty="0">
                <a:solidFill>
                  <a:srgbClr val="FF0000"/>
                </a:solidFill>
              </a:rPr>
              <a:t> </a:t>
            </a:r>
          </a:p>
          <a:p>
            <a:pPr lvl="1" eaLnBrk="1" hangingPunct="1">
              <a:buClr>
                <a:srgbClr val="FF0000"/>
              </a:buClr>
              <a:defRPr/>
            </a:pPr>
            <a:r>
              <a:rPr lang="en-US" sz="1800" b="1" dirty="0">
                <a:solidFill>
                  <a:schemeClr val="bg1">
                    <a:lumMod val="95000"/>
                  </a:schemeClr>
                </a:solidFill>
              </a:rPr>
              <a:t>Grade 12 </a:t>
            </a:r>
            <a:endParaRPr lang="en-US" sz="1800" b="1" dirty="0">
              <a:solidFill>
                <a:srgbClr val="FF0000"/>
              </a:solidFill>
            </a:endParaRPr>
          </a:p>
          <a:p>
            <a:pPr lvl="1" eaLnBrk="1" hangingPunct="1">
              <a:buClr>
                <a:srgbClr val="FF0000"/>
              </a:buClr>
              <a:defRPr/>
            </a:pPr>
            <a:r>
              <a:rPr lang="en-US" sz="1800" b="1" dirty="0">
                <a:solidFill>
                  <a:srgbClr val="EA8FFF"/>
                </a:solidFill>
                <a:ea typeface="+mn-ea"/>
                <a:cs typeface="+mn-cs"/>
              </a:rPr>
              <a:t>Above average achievement in Advanced or AP Physics 1 and completion of, or concurrent enrollment in Calculus.</a:t>
            </a:r>
          </a:p>
          <a:p>
            <a:pPr lvl="1" eaLnBrk="1" hangingPunct="1">
              <a:buFontTx/>
              <a:buNone/>
              <a:defRPr/>
            </a:pPr>
            <a:endParaRPr lang="en-US" sz="1800" b="1" dirty="0">
              <a:solidFill>
                <a:schemeClr val="bg1">
                  <a:lumMod val="95000"/>
                </a:schemeClr>
              </a:solidFill>
              <a:ea typeface="+mn-ea"/>
              <a:cs typeface="+mn-cs"/>
            </a:endParaRPr>
          </a:p>
          <a:p>
            <a:pPr eaLnBrk="1" hangingPunct="1">
              <a:buFontTx/>
              <a:buNone/>
              <a:defRPr/>
            </a:pPr>
            <a:r>
              <a:rPr lang="en-US" sz="2000" b="1" dirty="0">
                <a:solidFill>
                  <a:srgbClr val="FF0000"/>
                </a:solidFill>
              </a:rPr>
              <a:t>Description:</a:t>
            </a:r>
            <a:endParaRPr lang="en-US" sz="1800" dirty="0">
              <a:solidFill>
                <a:schemeClr val="bg1">
                  <a:lumMod val="95000"/>
                </a:schemeClr>
              </a:solidFill>
            </a:endParaRPr>
          </a:p>
          <a:p>
            <a:pPr lvl="1" eaLnBrk="1" hangingPunct="1">
              <a:buClr>
                <a:srgbClr val="FF0000"/>
              </a:buClr>
              <a:defRPr/>
            </a:pPr>
            <a:r>
              <a:rPr lang="en-US" sz="1800" b="1" dirty="0">
                <a:solidFill>
                  <a:schemeClr val="bg1">
                    <a:lumMod val="95000"/>
                  </a:schemeClr>
                </a:solidFill>
                <a:ea typeface="+mn-ea"/>
                <a:cs typeface="+mn-cs"/>
              </a:rPr>
              <a:t>Advanced Placement Physics C is a second-year physics program for students who desire a college-level course while still in high</a:t>
            </a:r>
          </a:p>
          <a:p>
            <a:pPr lvl="1" eaLnBrk="1" hangingPunct="1">
              <a:buClr>
                <a:srgbClr val="FF0000"/>
              </a:buClr>
              <a:buFontTx/>
              <a:buNone/>
              <a:defRPr/>
            </a:pPr>
            <a:r>
              <a:rPr lang="en-US" sz="1800" b="1" dirty="0">
                <a:solidFill>
                  <a:schemeClr val="bg1">
                    <a:lumMod val="95000"/>
                  </a:schemeClr>
                </a:solidFill>
                <a:ea typeface="+mn-ea"/>
                <a:cs typeface="+mn-cs"/>
              </a:rPr>
              <a:t>	school. </a:t>
            </a:r>
          </a:p>
          <a:p>
            <a:pPr lvl="1" eaLnBrk="1" hangingPunct="1">
              <a:buClr>
                <a:srgbClr val="FF0000"/>
              </a:buClr>
              <a:defRPr/>
            </a:pPr>
            <a:r>
              <a:rPr lang="en-US" sz="1800" b="1" dirty="0">
                <a:solidFill>
                  <a:srgbClr val="EA8FFF"/>
                </a:solidFill>
                <a:ea typeface="+mn-ea"/>
                <a:cs typeface="+mn-cs"/>
              </a:rPr>
              <a:t>The content emphasizes problem-solving in mechanics.  Advanced mathematics, including calculus, will be used.</a:t>
            </a:r>
          </a:p>
          <a:p>
            <a:pPr lvl="1" eaLnBrk="1" hangingPunct="1">
              <a:buClr>
                <a:srgbClr val="FF0000"/>
              </a:buClr>
              <a:defRPr/>
            </a:pPr>
            <a:r>
              <a:rPr lang="en-US" sz="1800" b="1" dirty="0">
                <a:solidFill>
                  <a:schemeClr val="bg1">
                    <a:lumMod val="95000"/>
                  </a:schemeClr>
                </a:solidFill>
                <a:ea typeface="+mn-ea"/>
                <a:cs typeface="+mn-cs"/>
              </a:rPr>
              <a:t>Satisfactory completion of Advanced Placement Physics C will prepare students to take the Advanced Placement Physics C mechanics examination. </a:t>
            </a:r>
          </a:p>
          <a:p>
            <a:pPr lvl="1" eaLnBrk="1" hangingPunct="1">
              <a:buClr>
                <a:srgbClr val="FF0000"/>
              </a:buClr>
              <a:defRPr/>
            </a:pPr>
            <a:r>
              <a:rPr lang="en-US" sz="1800" b="1" dirty="0">
                <a:solidFill>
                  <a:srgbClr val="EA8FFF"/>
                </a:solidFill>
                <a:ea typeface="+mn-ea"/>
                <a:cs typeface="+mn-cs"/>
              </a:rPr>
              <a:t>This course is designed for students interested in such careers as engineering, physics, astronomy, biophysics, and mechanical design.</a:t>
            </a:r>
            <a:endParaRPr lang="en-US" sz="1800" b="1" dirty="0">
              <a:solidFill>
                <a:srgbClr val="EA8FFF"/>
              </a:solidFill>
            </a:endParaRPr>
          </a:p>
        </p:txBody>
      </p:sp>
      <p:sp>
        <p:nvSpPr>
          <p:cNvPr id="6148" name="WordArt 8"/>
          <p:cNvSpPr>
            <a:spLocks noChangeArrowheads="1" noChangeShapeType="1" noTextEdit="1"/>
          </p:cNvSpPr>
          <p:nvPr/>
        </p:nvSpPr>
        <p:spPr bwMode="auto">
          <a:xfrm>
            <a:off x="2895600" y="152400"/>
            <a:ext cx="3581400" cy="9144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Impact"/>
              </a:rPr>
              <a:t>AP Physics C</a:t>
            </a:r>
          </a:p>
        </p:txBody>
      </p:sp>
      <p:sp>
        <p:nvSpPr>
          <p:cNvPr id="2" name="TextBox 1"/>
          <p:cNvSpPr txBox="1"/>
          <p:nvPr/>
        </p:nvSpPr>
        <p:spPr>
          <a:xfrm>
            <a:off x="6629400" y="533400"/>
            <a:ext cx="2590800" cy="523220"/>
          </a:xfrm>
          <a:prstGeom prst="rect">
            <a:avLst/>
          </a:prstGeom>
          <a:noFill/>
        </p:spPr>
        <p:txBody>
          <a:bodyPr wrap="square" rtlCol="0">
            <a:spAutoFit/>
          </a:bodyPr>
          <a:lstStyle/>
          <a:p>
            <a:r>
              <a:rPr lang="en-US" sz="2800" b="1" dirty="0">
                <a:solidFill>
                  <a:srgbClr val="FFFF00"/>
                </a:solidFill>
              </a:rPr>
              <a:t>2 semesters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99">
                                            <p:bg/>
                                          </p:spTgt>
                                        </p:tgtEl>
                                        <p:attrNameLst>
                                          <p:attrName>style.visibility</p:attrName>
                                        </p:attrNameLst>
                                      </p:cBhvr>
                                      <p:to>
                                        <p:strVal val="visible"/>
                                      </p:to>
                                    </p:set>
                                    <p:animEffect transition="in" filter="fade">
                                      <p:cBhvr>
                                        <p:cTn id="7" dur="2000"/>
                                        <p:tgtEl>
                                          <p:spTgt spid="4099">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fade">
                                      <p:cBhvr>
                                        <p:cTn id="12" dur="2000"/>
                                        <p:tgtEl>
                                          <p:spTgt spid="409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2000"/>
                                        <p:tgtEl>
                                          <p:spTgt spid="409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dissolve">
                                      <p:cBhvr>
                                        <p:cTn id="22" dur="500"/>
                                        <p:tgtEl>
                                          <p:spTgt spid="409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099">
                                            <p:txEl>
                                              <p:pRg st="4" end="4"/>
                                            </p:txEl>
                                          </p:spTgt>
                                        </p:tgtEl>
                                        <p:attrNameLst>
                                          <p:attrName>style.visibility</p:attrName>
                                        </p:attrNameLst>
                                      </p:cBhvr>
                                      <p:to>
                                        <p:strVal val="visible"/>
                                      </p:to>
                                    </p:set>
                                    <p:animEffect transition="in" filter="fade">
                                      <p:cBhvr>
                                        <p:cTn id="27" dur="2000"/>
                                        <p:tgtEl>
                                          <p:spTgt spid="40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099">
                                            <p:txEl>
                                              <p:pRg st="5" end="5"/>
                                            </p:txEl>
                                          </p:spTgt>
                                        </p:tgtEl>
                                        <p:attrNameLst>
                                          <p:attrName>style.visibility</p:attrName>
                                        </p:attrNameLst>
                                      </p:cBhvr>
                                      <p:to>
                                        <p:strVal val="visible"/>
                                      </p:to>
                                    </p:set>
                                    <p:animEffect transition="in" filter="dissolve">
                                      <p:cBhvr>
                                        <p:cTn id="32" dur="500"/>
                                        <p:tgtEl>
                                          <p:spTgt spid="4099">
                                            <p:txEl>
                                              <p:pRg st="5" end="5"/>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4099">
                                            <p:txEl>
                                              <p:pRg st="6" end="6"/>
                                            </p:txEl>
                                          </p:spTgt>
                                        </p:tgtEl>
                                        <p:attrNameLst>
                                          <p:attrName>style.visibility</p:attrName>
                                        </p:attrNameLst>
                                      </p:cBhvr>
                                      <p:to>
                                        <p:strVal val="visible"/>
                                      </p:to>
                                    </p:set>
                                    <p:animEffect transition="in" filter="dissolve">
                                      <p:cBhvr>
                                        <p:cTn id="35" dur="500"/>
                                        <p:tgtEl>
                                          <p:spTgt spid="4099">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4099">
                                            <p:txEl>
                                              <p:pRg st="7" end="7"/>
                                            </p:txEl>
                                          </p:spTgt>
                                        </p:tgtEl>
                                        <p:attrNameLst>
                                          <p:attrName>style.visibility</p:attrName>
                                        </p:attrNameLst>
                                      </p:cBhvr>
                                      <p:to>
                                        <p:strVal val="visible"/>
                                      </p:to>
                                    </p:set>
                                    <p:animEffect transition="in" filter="dissolve">
                                      <p:cBhvr>
                                        <p:cTn id="40" dur="500"/>
                                        <p:tgtEl>
                                          <p:spTgt spid="4099">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4099">
                                            <p:txEl>
                                              <p:pRg st="8" end="8"/>
                                            </p:txEl>
                                          </p:spTgt>
                                        </p:tgtEl>
                                        <p:attrNameLst>
                                          <p:attrName>style.visibility</p:attrName>
                                        </p:attrNameLst>
                                      </p:cBhvr>
                                      <p:to>
                                        <p:strVal val="visible"/>
                                      </p:to>
                                    </p:set>
                                    <p:animEffect transition="in" filter="dissolve">
                                      <p:cBhvr>
                                        <p:cTn id="45" dur="500"/>
                                        <p:tgtEl>
                                          <p:spTgt spid="4099">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4099">
                                            <p:txEl>
                                              <p:pRg st="9" end="9"/>
                                            </p:txEl>
                                          </p:spTgt>
                                        </p:tgtEl>
                                        <p:attrNameLst>
                                          <p:attrName>style.visibility</p:attrName>
                                        </p:attrNameLst>
                                      </p:cBhvr>
                                      <p:to>
                                        <p:strVal val="visible"/>
                                      </p:to>
                                    </p:set>
                                    <p:animEffect transition="in" filter="dissolve">
                                      <p:cBhvr>
                                        <p:cTn id="50" dur="500"/>
                                        <p:tgtEl>
                                          <p:spTgt spid="409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7170" name="Picture 7" descr="anatomy"/>
          <p:cNvPicPr>
            <a:picLocks noChangeAspect="1" noChangeArrowheads="1"/>
          </p:cNvPicPr>
          <p:nvPr/>
        </p:nvPicPr>
        <p:blipFill>
          <a:blip r:embed="rId3" cstate="print"/>
          <a:srcRect b="5772"/>
          <a:stretch>
            <a:fillRect/>
          </a:stretch>
        </p:blipFill>
        <p:spPr bwMode="auto">
          <a:xfrm>
            <a:off x="-31214" y="-304800"/>
            <a:ext cx="9144000" cy="5181600"/>
          </a:xfrm>
          <a:prstGeom prst="rect">
            <a:avLst/>
          </a:prstGeom>
          <a:noFill/>
          <a:ln w="9525">
            <a:noFill/>
            <a:miter lim="800000"/>
            <a:headEnd/>
            <a:tailEnd/>
          </a:ln>
        </p:spPr>
      </p:pic>
      <p:sp>
        <p:nvSpPr>
          <p:cNvPr id="7171" name="Rectangle 3"/>
          <p:cNvSpPr>
            <a:spLocks noGrp="1" noChangeArrowheads="1"/>
          </p:cNvSpPr>
          <p:nvPr>
            <p:ph type="body" idx="1"/>
          </p:nvPr>
        </p:nvSpPr>
        <p:spPr>
          <a:xfrm>
            <a:off x="381000" y="2362200"/>
            <a:ext cx="8382000" cy="4495800"/>
          </a:xfrm>
          <a:solidFill>
            <a:schemeClr val="tx1"/>
          </a:solidFill>
        </p:spPr>
        <p:txBody>
          <a:bodyPr/>
          <a:lstStyle/>
          <a:p>
            <a:pPr eaLnBrk="1" hangingPunct="1">
              <a:lnSpc>
                <a:spcPct val="80000"/>
              </a:lnSpc>
            </a:pPr>
            <a:r>
              <a:rPr lang="en-US" sz="2400" b="1" dirty="0">
                <a:solidFill>
                  <a:srgbClr val="FF0000"/>
                </a:solidFill>
              </a:rPr>
              <a:t>Prerequisites:</a:t>
            </a:r>
          </a:p>
          <a:p>
            <a:pPr lvl="1">
              <a:lnSpc>
                <a:spcPct val="80000"/>
              </a:lnSpc>
              <a:buClr>
                <a:srgbClr val="FF0000"/>
              </a:buClr>
            </a:pPr>
            <a:r>
              <a:rPr lang="en-US" sz="1800" b="1" dirty="0">
                <a:solidFill>
                  <a:schemeClr val="bg1"/>
                </a:solidFill>
              </a:rPr>
              <a:t>Biology and Chemistry </a:t>
            </a:r>
          </a:p>
          <a:p>
            <a:pPr lvl="1">
              <a:lnSpc>
                <a:spcPct val="80000"/>
              </a:lnSpc>
              <a:buClr>
                <a:srgbClr val="FF0000"/>
              </a:buClr>
            </a:pPr>
            <a:r>
              <a:rPr lang="en-US" sz="1800" b="1" dirty="0">
                <a:solidFill>
                  <a:schemeClr val="accent1">
                    <a:lumMod val="75000"/>
                  </a:schemeClr>
                </a:solidFill>
              </a:rPr>
              <a:t>Recommended: Successful completion of Honors Biology and Honors Chemistry, an “A” or “B” in </a:t>
            </a:r>
            <a:r>
              <a:rPr lang="en-US" sz="1800" b="1" dirty="0">
                <a:solidFill>
                  <a:schemeClr val="accent1">
                    <a:lumMod val="75000"/>
                  </a:schemeClr>
                </a:solidFill>
                <a:cs typeface="Times New Roman" pitchFamily="18" charset="0"/>
              </a:rPr>
              <a:t>Advanced </a:t>
            </a:r>
            <a:r>
              <a:rPr lang="en-US" sz="1800" b="1" dirty="0">
                <a:solidFill>
                  <a:schemeClr val="accent1">
                    <a:lumMod val="75000"/>
                  </a:schemeClr>
                </a:solidFill>
              </a:rPr>
              <a:t>Biology and </a:t>
            </a:r>
            <a:r>
              <a:rPr lang="en-US" sz="1800" b="1" dirty="0">
                <a:solidFill>
                  <a:schemeClr val="accent1">
                    <a:lumMod val="75000"/>
                  </a:schemeClr>
                </a:solidFill>
                <a:cs typeface="Times New Roman" pitchFamily="18" charset="0"/>
              </a:rPr>
              <a:t>Advanced </a:t>
            </a:r>
            <a:r>
              <a:rPr lang="en-US" sz="1800" b="1" dirty="0">
                <a:solidFill>
                  <a:schemeClr val="accent1">
                    <a:lumMod val="75000"/>
                  </a:schemeClr>
                </a:solidFill>
              </a:rPr>
              <a:t>Chemistry, or an “A” in Biology and Chemistry.</a:t>
            </a:r>
          </a:p>
          <a:p>
            <a:pPr lvl="1" eaLnBrk="1" hangingPunct="1">
              <a:lnSpc>
                <a:spcPct val="80000"/>
              </a:lnSpc>
              <a:spcBef>
                <a:spcPct val="0"/>
              </a:spcBef>
              <a:buFontTx/>
              <a:buNone/>
            </a:pPr>
            <a:r>
              <a:rPr lang="en-US" sz="1800" b="1" dirty="0">
                <a:solidFill>
                  <a:schemeClr val="bg1"/>
                </a:solidFill>
              </a:rPr>
              <a:t>- This course can be taken concurrently with Physics Junior year</a:t>
            </a:r>
            <a:endParaRPr lang="en-US" sz="1800" dirty="0">
              <a:solidFill>
                <a:srgbClr val="66CCFF"/>
              </a:solidFill>
            </a:endParaRPr>
          </a:p>
          <a:p>
            <a:pPr eaLnBrk="1" hangingPunct="1">
              <a:lnSpc>
                <a:spcPct val="80000"/>
              </a:lnSpc>
            </a:pPr>
            <a:r>
              <a:rPr lang="en-US" sz="2400" b="1" dirty="0">
                <a:solidFill>
                  <a:srgbClr val="FF0000"/>
                </a:solidFill>
              </a:rPr>
              <a:t>Description:</a:t>
            </a:r>
          </a:p>
          <a:p>
            <a:pPr lvl="1">
              <a:lnSpc>
                <a:spcPct val="80000"/>
              </a:lnSpc>
              <a:buClr>
                <a:srgbClr val="FF0000"/>
              </a:buClr>
            </a:pPr>
            <a:r>
              <a:rPr lang="en-US" sz="1800" b="1" dirty="0">
                <a:solidFill>
                  <a:schemeClr val="bg1"/>
                </a:solidFill>
              </a:rPr>
              <a:t>Anatomy and Physiology is a course designed for students who would like a more in-depth study of the human body. Emphasis is placed on the body’s organizational structure and function.</a:t>
            </a:r>
          </a:p>
          <a:p>
            <a:pPr lvl="1">
              <a:lnSpc>
                <a:spcPct val="80000"/>
              </a:lnSpc>
              <a:buClr>
                <a:srgbClr val="FF0000"/>
              </a:buClr>
            </a:pPr>
            <a:r>
              <a:rPr lang="en-US" sz="1800" b="1" dirty="0">
                <a:solidFill>
                  <a:srgbClr val="66CCFF"/>
                </a:solidFill>
              </a:rPr>
              <a:t>Laboratory work is an integral part of the course, including an emphasis on the body systems, various organ dissections, and the culmination of the fetal pig dissection. </a:t>
            </a:r>
          </a:p>
          <a:p>
            <a:pPr lvl="1">
              <a:lnSpc>
                <a:spcPct val="80000"/>
              </a:lnSpc>
              <a:buClr>
                <a:srgbClr val="FF0000"/>
              </a:buClr>
            </a:pPr>
            <a:r>
              <a:rPr lang="en-US" sz="1800" b="1" dirty="0">
                <a:solidFill>
                  <a:schemeClr val="bg1"/>
                </a:solidFill>
              </a:rPr>
              <a:t>Students contemplating a career in a health-related field should consider this course.</a:t>
            </a:r>
          </a:p>
        </p:txBody>
      </p:sp>
      <p:sp>
        <p:nvSpPr>
          <p:cNvPr id="2" name="TextBox 1"/>
          <p:cNvSpPr txBox="1"/>
          <p:nvPr/>
        </p:nvSpPr>
        <p:spPr>
          <a:xfrm>
            <a:off x="6705600" y="2286000"/>
            <a:ext cx="2133600" cy="461665"/>
          </a:xfrm>
          <a:prstGeom prst="rect">
            <a:avLst/>
          </a:prstGeom>
          <a:noFill/>
        </p:spPr>
        <p:txBody>
          <a:bodyPr wrap="square" rtlCol="0">
            <a:spAutoFit/>
          </a:bodyPr>
          <a:lstStyle/>
          <a:p>
            <a:r>
              <a:rPr lang="en-US" sz="2400" b="1" dirty="0">
                <a:solidFill>
                  <a:srgbClr val="FFFF00"/>
                </a:solidFill>
              </a:rPr>
              <a:t>2 semesters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checkerboard(across)">
                                      <p:cBhvr>
                                        <p:cTn id="7" dur="500"/>
                                        <p:tgtEl>
                                          <p:spTgt spid="7171">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2000"/>
                                        <p:tgtEl>
                                          <p:spTgt spid="717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dissolve">
                                      <p:cBhvr>
                                        <p:cTn id="17" dur="500"/>
                                        <p:tgtEl>
                                          <p:spTgt spid="717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7171">
                                            <p:txEl>
                                              <p:pRg st="2" end="2"/>
                                            </p:txEl>
                                          </p:spTgt>
                                        </p:tgtEl>
                                        <p:attrNameLst>
                                          <p:attrName>style.visibility</p:attrName>
                                        </p:attrNameLst>
                                      </p:cBhvr>
                                      <p:to>
                                        <p:strVal val="visible"/>
                                      </p:to>
                                    </p:set>
                                    <p:animEffect transition="in" filter="dissolve">
                                      <p:cBhvr>
                                        <p:cTn id="22" dur="500"/>
                                        <p:tgtEl>
                                          <p:spTgt spid="717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Effect transition="in" filter="dissolve">
                                      <p:cBhvr>
                                        <p:cTn id="27" dur="500"/>
                                        <p:tgtEl>
                                          <p:spTgt spid="717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171">
                                            <p:txEl>
                                              <p:pRg st="4" end="4"/>
                                            </p:txEl>
                                          </p:spTgt>
                                        </p:tgtEl>
                                        <p:attrNameLst>
                                          <p:attrName>style.visibility</p:attrName>
                                        </p:attrNameLst>
                                      </p:cBhvr>
                                      <p:to>
                                        <p:strVal val="visible"/>
                                      </p:to>
                                    </p:set>
                                    <p:animEffect transition="in" filter="fade">
                                      <p:cBhvr>
                                        <p:cTn id="32" dur="2000"/>
                                        <p:tgtEl>
                                          <p:spTgt spid="717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Effect transition="in" filter="dissolve">
                                      <p:cBhvr>
                                        <p:cTn id="37" dur="500"/>
                                        <p:tgtEl>
                                          <p:spTgt spid="717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7171">
                                            <p:txEl>
                                              <p:pRg st="6" end="6"/>
                                            </p:txEl>
                                          </p:spTgt>
                                        </p:tgtEl>
                                        <p:attrNameLst>
                                          <p:attrName>style.visibility</p:attrName>
                                        </p:attrNameLst>
                                      </p:cBhvr>
                                      <p:to>
                                        <p:strVal val="visible"/>
                                      </p:to>
                                    </p:set>
                                    <p:animEffect transition="in" filter="dissolve">
                                      <p:cBhvr>
                                        <p:cTn id="42" dur="500"/>
                                        <p:tgtEl>
                                          <p:spTgt spid="717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171">
                                            <p:txEl>
                                              <p:pRg st="7" end="7"/>
                                            </p:txEl>
                                          </p:spTgt>
                                        </p:tgtEl>
                                        <p:attrNameLst>
                                          <p:attrName>style.visibility</p:attrName>
                                        </p:attrNameLst>
                                      </p:cBhvr>
                                      <p:to>
                                        <p:strVal val="visible"/>
                                      </p:to>
                                    </p:set>
                                    <p:animEffect transition="in" filter="dissolve">
                                      <p:cBhvr>
                                        <p:cTn id="47" dur="500"/>
                                        <p:tgtEl>
                                          <p:spTgt spid="71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5" descr="extrasolar"/>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8195" name="Rectangle 3"/>
          <p:cNvSpPr>
            <a:spLocks noGrp="1" noChangeArrowheads="1"/>
          </p:cNvSpPr>
          <p:nvPr>
            <p:ph type="subTitle" idx="1"/>
          </p:nvPr>
        </p:nvSpPr>
        <p:spPr>
          <a:xfrm>
            <a:off x="381000" y="1524000"/>
            <a:ext cx="8382000" cy="4724400"/>
          </a:xfrm>
          <a:solidFill>
            <a:schemeClr val="tx1">
              <a:alpha val="74901"/>
            </a:schemeClr>
          </a:solidFill>
        </p:spPr>
        <p:txBody>
          <a:bodyPr/>
          <a:lstStyle/>
          <a:p>
            <a:pPr algn="l"/>
            <a:r>
              <a:rPr lang="en-US" sz="2400" b="1" dirty="0">
                <a:solidFill>
                  <a:srgbClr val="C00000"/>
                </a:solidFill>
              </a:rPr>
              <a:t>Prerequisites:</a:t>
            </a:r>
            <a:r>
              <a:rPr lang="en-US" sz="2400" b="1" dirty="0">
                <a:solidFill>
                  <a:schemeClr val="bg1"/>
                </a:solidFill>
              </a:rPr>
              <a:t> </a:t>
            </a:r>
            <a:endParaRPr lang="en-US" sz="2000" b="1" dirty="0">
              <a:solidFill>
                <a:srgbClr val="D6A300"/>
              </a:solidFill>
            </a:endParaRPr>
          </a:p>
          <a:p>
            <a:pPr lvl="1" algn="l">
              <a:buFont typeface="Arial" charset="0"/>
              <a:buChar char="•"/>
            </a:pPr>
            <a:r>
              <a:rPr lang="en-US" sz="1600" b="1" dirty="0">
                <a:solidFill>
                  <a:schemeClr val="bg1"/>
                </a:solidFill>
              </a:rPr>
              <a:t> </a:t>
            </a:r>
            <a:r>
              <a:rPr lang="en-US" sz="1800" b="1" dirty="0">
                <a:solidFill>
                  <a:srgbClr val="D6A300"/>
                </a:solidFill>
              </a:rPr>
              <a:t>Two years of science and two years of mathematics</a:t>
            </a:r>
          </a:p>
          <a:p>
            <a:pPr lvl="1" algn="l">
              <a:buClr>
                <a:schemeClr val="bg1"/>
              </a:buClr>
              <a:buFont typeface="Arial" charset="0"/>
              <a:buChar char="•"/>
            </a:pPr>
            <a:r>
              <a:rPr lang="en-US" sz="1800" b="1" dirty="0">
                <a:solidFill>
                  <a:srgbClr val="D6A300"/>
                </a:solidFill>
              </a:rPr>
              <a:t> Recommended: Strong knowledge of physics or concurrent enrollment in  Advanced Physics</a:t>
            </a:r>
          </a:p>
          <a:p>
            <a:pPr lvl="1" algn="l"/>
            <a:endParaRPr lang="en-US" sz="1800" b="1" dirty="0">
              <a:solidFill>
                <a:schemeClr val="bg1"/>
              </a:solidFill>
            </a:endParaRPr>
          </a:p>
          <a:p>
            <a:pPr algn="l"/>
            <a:r>
              <a:rPr lang="en-US" sz="2400" b="1" dirty="0">
                <a:solidFill>
                  <a:srgbClr val="C00000"/>
                </a:solidFill>
              </a:rPr>
              <a:t>Description:</a:t>
            </a:r>
          </a:p>
          <a:p>
            <a:pPr lvl="1" algn="l">
              <a:buFont typeface="Arial" charset="0"/>
              <a:buChar char="•"/>
            </a:pPr>
            <a:r>
              <a:rPr lang="en-US" sz="1600" dirty="0">
                <a:solidFill>
                  <a:schemeClr val="bg1"/>
                </a:solidFill>
              </a:rPr>
              <a:t> </a:t>
            </a:r>
            <a:r>
              <a:rPr lang="en-US" sz="1800" b="1" dirty="0">
                <a:solidFill>
                  <a:srgbClr val="D6A300"/>
                </a:solidFill>
              </a:rPr>
              <a:t>This course provides an outlet for talented science and</a:t>
            </a:r>
          </a:p>
          <a:p>
            <a:pPr lvl="1" algn="l"/>
            <a:r>
              <a:rPr lang="en-US" sz="1800" b="1" dirty="0">
                <a:solidFill>
                  <a:srgbClr val="D6A300"/>
                </a:solidFill>
              </a:rPr>
              <a:t>mathematics students who have an interest in astronomy. </a:t>
            </a:r>
          </a:p>
          <a:p>
            <a:pPr lvl="1" algn="l"/>
            <a:endParaRPr lang="en-US" sz="1800" b="1" dirty="0">
              <a:solidFill>
                <a:srgbClr val="D6A300"/>
              </a:solidFill>
            </a:endParaRPr>
          </a:p>
          <a:p>
            <a:pPr lvl="1" algn="l">
              <a:buClr>
                <a:schemeClr val="bg1"/>
              </a:buClr>
              <a:buFont typeface="Arial" charset="0"/>
              <a:buChar char="•"/>
            </a:pPr>
            <a:r>
              <a:rPr lang="en-US" sz="1800" b="1" dirty="0">
                <a:solidFill>
                  <a:srgbClr val="D6A300"/>
                </a:solidFill>
              </a:rPr>
              <a:t> This course provides a practical application of concepts from physics, earth and space science, and mathematics courses currently taught at Lake Park. </a:t>
            </a:r>
          </a:p>
          <a:p>
            <a:pPr lvl="1" algn="l"/>
            <a:endParaRPr lang="en-US" sz="1800" b="1" dirty="0">
              <a:solidFill>
                <a:srgbClr val="D6A300"/>
              </a:solidFill>
            </a:endParaRPr>
          </a:p>
          <a:p>
            <a:pPr lvl="1" algn="l">
              <a:buClr>
                <a:schemeClr val="bg1"/>
              </a:buClr>
              <a:buFont typeface="Arial" charset="0"/>
              <a:buChar char="•"/>
            </a:pPr>
            <a:r>
              <a:rPr lang="en-US" sz="1800" b="1" dirty="0">
                <a:solidFill>
                  <a:srgbClr val="D6A300"/>
                </a:solidFill>
              </a:rPr>
              <a:t> Evening observation/laboratory periods are encouraged.</a:t>
            </a:r>
          </a:p>
        </p:txBody>
      </p:sp>
      <p:sp>
        <p:nvSpPr>
          <p:cNvPr id="8196" name="WordArt 6"/>
          <p:cNvSpPr>
            <a:spLocks noChangeArrowheads="1" noChangeShapeType="1" noTextEdit="1"/>
          </p:cNvSpPr>
          <p:nvPr/>
        </p:nvSpPr>
        <p:spPr bwMode="auto">
          <a:xfrm>
            <a:off x="2819400" y="228600"/>
            <a:ext cx="3733800" cy="1143000"/>
          </a:xfrm>
          <a:prstGeom prst="rect">
            <a:avLst/>
          </a:prstGeom>
        </p:spPr>
        <p:txBody>
          <a:bodyPr wrap="none" fromWordArt="1">
            <a:prstTxWarp prst="textFadeUp">
              <a:avLst>
                <a:gd name="adj" fmla="val 9991"/>
              </a:avLst>
            </a:prstTxWarp>
          </a:bodyPr>
          <a:lstStyle/>
          <a:p>
            <a:pPr algn="ctr"/>
            <a:r>
              <a:rPr lang="en-US" sz="3600" kern="10">
                <a:ln w="25400">
                  <a:solidFill>
                    <a:srgbClr val="B2B2B2"/>
                  </a:solidFill>
                  <a:round/>
                  <a:headEnd/>
                  <a:tailEnd/>
                </a:ln>
                <a:gradFill rotWithShape="1">
                  <a:gsLst>
                    <a:gs pos="0">
                      <a:srgbClr val="FFCC00"/>
                    </a:gs>
                    <a:gs pos="50000">
                      <a:srgbClr val="8D0603"/>
                    </a:gs>
                    <a:gs pos="100000">
                      <a:srgbClr val="FFCC00"/>
                    </a:gs>
                  </a:gsLst>
                  <a:lin ang="18900000" scaled="1"/>
                </a:gradFill>
                <a:effectLst>
                  <a:outerShdw dist="35921" dir="2700000" sy="50000" rotWithShape="0">
                    <a:srgbClr val="875B0D">
                      <a:alpha val="70000"/>
                    </a:srgbClr>
                  </a:outerShdw>
                </a:effectLst>
                <a:latin typeface="Arial Black"/>
              </a:rPr>
              <a:t>Astronomy</a:t>
            </a:r>
          </a:p>
        </p:txBody>
      </p:sp>
      <p:sp>
        <p:nvSpPr>
          <p:cNvPr id="2" name="TextBox 1"/>
          <p:cNvSpPr txBox="1"/>
          <p:nvPr/>
        </p:nvSpPr>
        <p:spPr>
          <a:xfrm>
            <a:off x="6172200" y="1447800"/>
            <a:ext cx="2133600" cy="523220"/>
          </a:xfrm>
          <a:prstGeom prst="rect">
            <a:avLst/>
          </a:prstGeom>
          <a:noFill/>
        </p:spPr>
        <p:txBody>
          <a:bodyPr wrap="square" rtlCol="0">
            <a:spAutoFit/>
          </a:bodyPr>
          <a:lstStyle/>
          <a:p>
            <a:r>
              <a:rPr lang="en-US" sz="2800" b="1" dirty="0">
                <a:solidFill>
                  <a:srgbClr val="FFFF00"/>
                </a:solidFill>
              </a:rPr>
              <a:t>1 semester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8195">
                                            <p:bg/>
                                          </p:spTgt>
                                        </p:tgtEl>
                                        <p:attrNameLst>
                                          <p:attrName>style.visibility</p:attrName>
                                        </p:attrNameLst>
                                      </p:cBhvr>
                                      <p:to>
                                        <p:strVal val="visible"/>
                                      </p:to>
                                    </p:set>
                                    <p:animEffect transition="in" filter="wheel(4)">
                                      <p:cBhvr>
                                        <p:cTn id="7" dur="2000"/>
                                        <p:tgtEl>
                                          <p:spTgt spid="8195">
                                            <p:bg/>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checkerboard(across)">
                                      <p:cBhvr>
                                        <p:cTn id="12" dur="500"/>
                                        <p:tgtEl>
                                          <p:spTgt spid="819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195">
                                            <p:txEl>
                                              <p:pRg st="1" end="1"/>
                                            </p:txEl>
                                          </p:spTgt>
                                        </p:tgtEl>
                                        <p:attrNameLst>
                                          <p:attrName>style.visibility</p:attrName>
                                        </p:attrNameLst>
                                      </p:cBhvr>
                                      <p:to>
                                        <p:strVal val="visible"/>
                                      </p:to>
                                    </p:set>
                                    <p:anim calcmode="lin" valueType="num">
                                      <p:cBhvr additive="base">
                                        <p:cTn id="17"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195">
                                            <p:txEl>
                                              <p:pRg st="2" end="2"/>
                                            </p:txEl>
                                          </p:spTgt>
                                        </p:tgtEl>
                                        <p:attrNameLst>
                                          <p:attrName>style.visibility</p:attrName>
                                        </p:attrNameLst>
                                      </p:cBhvr>
                                      <p:to>
                                        <p:strVal val="visible"/>
                                      </p:to>
                                    </p:set>
                                    <p:anim calcmode="lin" valueType="num">
                                      <p:cBhvr additive="base">
                                        <p:cTn id="23"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8195">
                                            <p:txEl>
                                              <p:pRg st="4" end="4"/>
                                            </p:txEl>
                                          </p:spTgt>
                                        </p:tgtEl>
                                        <p:attrNameLst>
                                          <p:attrName>style.visibility</p:attrName>
                                        </p:attrNameLst>
                                      </p:cBhvr>
                                      <p:to>
                                        <p:strVal val="visible"/>
                                      </p:to>
                                    </p:set>
                                    <p:animEffect transition="in" filter="dissolve">
                                      <p:cBhvr>
                                        <p:cTn id="29" dur="500"/>
                                        <p:tgtEl>
                                          <p:spTgt spid="8195">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195">
                                            <p:txEl>
                                              <p:pRg st="5" end="5"/>
                                            </p:txEl>
                                          </p:spTgt>
                                        </p:tgtEl>
                                        <p:attrNameLst>
                                          <p:attrName>style.visibility</p:attrName>
                                        </p:attrNameLst>
                                      </p:cBhvr>
                                      <p:to>
                                        <p:strVal val="visible"/>
                                      </p:to>
                                    </p:set>
                                    <p:anim calcmode="lin" valueType="num">
                                      <p:cBhvr additive="base">
                                        <p:cTn id="34" dur="500" fill="hold"/>
                                        <p:tgtEl>
                                          <p:spTgt spid="8195">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8195">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8195">
                                            <p:txEl>
                                              <p:pRg st="6" end="6"/>
                                            </p:txEl>
                                          </p:spTgt>
                                        </p:tgtEl>
                                        <p:attrNameLst>
                                          <p:attrName>style.visibility</p:attrName>
                                        </p:attrNameLst>
                                      </p:cBhvr>
                                      <p:to>
                                        <p:strVal val="visible"/>
                                      </p:to>
                                    </p:set>
                                    <p:anim calcmode="lin" valueType="num">
                                      <p:cBhvr additive="base">
                                        <p:cTn id="38"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819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8195">
                                            <p:txEl>
                                              <p:pRg st="8" end="8"/>
                                            </p:txEl>
                                          </p:spTgt>
                                        </p:tgtEl>
                                        <p:attrNameLst>
                                          <p:attrName>style.visibility</p:attrName>
                                        </p:attrNameLst>
                                      </p:cBhvr>
                                      <p:to>
                                        <p:strVal val="visible"/>
                                      </p:to>
                                    </p:set>
                                    <p:anim calcmode="lin" valueType="num">
                                      <p:cBhvr additive="base">
                                        <p:cTn id="44"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819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8195">
                                            <p:txEl>
                                              <p:pRg st="10" end="10"/>
                                            </p:txEl>
                                          </p:spTgt>
                                        </p:tgtEl>
                                        <p:attrNameLst>
                                          <p:attrName>style.visibility</p:attrName>
                                        </p:attrNameLst>
                                      </p:cBhvr>
                                      <p:to>
                                        <p:strVal val="visible"/>
                                      </p:to>
                                    </p:set>
                                    <p:anim calcmode="lin" valueType="num">
                                      <p:cBhvr additive="base">
                                        <p:cTn id="50"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endParaRPr lang="en-US"/>
          </a:p>
        </p:txBody>
      </p:sp>
      <p:pic>
        <p:nvPicPr>
          <p:cNvPr id="10243" name="Picture 5" descr="slide6"/>
          <p:cNvPicPr>
            <a:picLocks noChangeAspect="1" noChangeArrowheads="1"/>
          </p:cNvPicPr>
          <p:nvPr/>
        </p:nvPicPr>
        <p:blipFill>
          <a:blip r:embed="rId3" cstate="print"/>
          <a:srcRect b="16800"/>
          <a:stretch>
            <a:fillRect/>
          </a:stretch>
        </p:blipFill>
        <p:spPr bwMode="auto">
          <a:xfrm>
            <a:off x="27542" y="1828800"/>
            <a:ext cx="8839200" cy="4903788"/>
          </a:xfrm>
          <a:prstGeom prst="rect">
            <a:avLst/>
          </a:prstGeom>
          <a:noFill/>
          <a:ln w="50800">
            <a:solidFill>
              <a:schemeClr val="tx1"/>
            </a:solidFill>
            <a:miter lim="800000"/>
            <a:headEnd/>
            <a:tailEnd/>
          </a:ln>
        </p:spPr>
      </p:pic>
      <p:sp>
        <p:nvSpPr>
          <p:cNvPr id="10244" name="WordArt 6"/>
          <p:cNvSpPr>
            <a:spLocks noChangeArrowheads="1" noChangeShapeType="1" noTextEdit="1"/>
          </p:cNvSpPr>
          <p:nvPr/>
        </p:nvSpPr>
        <p:spPr bwMode="auto">
          <a:xfrm>
            <a:off x="2514600" y="228600"/>
            <a:ext cx="4724400" cy="838200"/>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B2B2B2">
                    <a:alpha val="50195"/>
                  </a:srgbClr>
                </a:solidFill>
                <a:effectLst>
                  <a:outerShdw dist="45791" dir="2021404" algn="ctr" rotWithShape="0">
                    <a:srgbClr val="9999FF"/>
                  </a:outerShdw>
                </a:effectLst>
                <a:latin typeface="Arial Black"/>
              </a:rPr>
              <a:t>Forensic Science</a:t>
            </a:r>
          </a:p>
        </p:txBody>
      </p:sp>
      <p:sp>
        <p:nvSpPr>
          <p:cNvPr id="5" name="TextBox 4"/>
          <p:cNvSpPr txBox="1"/>
          <p:nvPr/>
        </p:nvSpPr>
        <p:spPr>
          <a:xfrm>
            <a:off x="914400" y="1828800"/>
            <a:ext cx="7696200" cy="4407360"/>
          </a:xfrm>
          <a:prstGeom prst="rect">
            <a:avLst/>
          </a:prstGeom>
          <a:solidFill>
            <a:schemeClr val="accent6">
              <a:alpha val="75000"/>
            </a:schemeClr>
          </a:solidFill>
        </p:spPr>
        <p:txBody>
          <a:bodyPr>
            <a:spAutoFit/>
          </a:bodyPr>
          <a:lstStyle/>
          <a:p>
            <a:pPr>
              <a:defRPr/>
            </a:pPr>
            <a:r>
              <a:rPr lang="en-US" sz="2400" b="1" dirty="0">
                <a:solidFill>
                  <a:srgbClr val="CCCCCC"/>
                </a:solidFill>
              </a:rPr>
              <a:t>Prerequisite: </a:t>
            </a:r>
          </a:p>
          <a:p>
            <a:pPr lvl="1">
              <a:buFont typeface="Arial" charset="0"/>
              <a:buChar char="•"/>
              <a:defRPr/>
            </a:pPr>
            <a:r>
              <a:rPr lang="en-US" sz="2000" b="1" dirty="0">
                <a:solidFill>
                  <a:schemeClr val="bg1"/>
                </a:solidFill>
              </a:rPr>
              <a:t>Successful completion of one year of science</a:t>
            </a:r>
          </a:p>
          <a:p>
            <a:pPr lvl="1">
              <a:lnSpc>
                <a:spcPct val="90000"/>
              </a:lnSpc>
              <a:buFontTx/>
              <a:buChar char="•"/>
              <a:defRPr/>
            </a:pPr>
            <a:r>
              <a:rPr lang="en-US" b="1" dirty="0">
                <a:solidFill>
                  <a:schemeClr val="bg1"/>
                </a:solidFill>
              </a:rPr>
              <a:t>This course can be taken concurrently </a:t>
            </a:r>
            <a:r>
              <a:rPr lang="en-US" b="1">
                <a:solidFill>
                  <a:schemeClr val="bg1"/>
                </a:solidFill>
              </a:rPr>
              <a:t>with  Advanced Physics </a:t>
            </a:r>
            <a:r>
              <a:rPr lang="en-US" b="1" dirty="0">
                <a:solidFill>
                  <a:schemeClr val="bg1"/>
                </a:solidFill>
              </a:rPr>
              <a:t>Junior year</a:t>
            </a:r>
          </a:p>
          <a:p>
            <a:pPr>
              <a:defRPr/>
            </a:pPr>
            <a:r>
              <a:rPr lang="en-US" sz="2400" b="1" dirty="0">
                <a:solidFill>
                  <a:srgbClr val="CCCCCC"/>
                </a:solidFill>
              </a:rPr>
              <a:t>Description:</a:t>
            </a:r>
          </a:p>
          <a:p>
            <a:pPr lvl="1">
              <a:buFont typeface="Arial" charset="0"/>
              <a:buChar char="•"/>
              <a:defRPr/>
            </a:pPr>
            <a:r>
              <a:rPr lang="en-US" dirty="0">
                <a:solidFill>
                  <a:schemeClr val="bg1"/>
                </a:solidFill>
              </a:rPr>
              <a:t> </a:t>
            </a:r>
            <a:r>
              <a:rPr lang="en-US" sz="2000" b="1" dirty="0">
                <a:solidFill>
                  <a:schemeClr val="bg1"/>
                </a:solidFill>
              </a:rPr>
              <a:t>Forensic Science will introduce the student to the world of forensic science and crime scene investigation. </a:t>
            </a:r>
          </a:p>
          <a:p>
            <a:pPr lvl="1">
              <a:buFont typeface="Arial" charset="0"/>
              <a:buChar char="•"/>
              <a:defRPr/>
            </a:pPr>
            <a:r>
              <a:rPr lang="en-US" sz="2000" b="1" dirty="0">
                <a:solidFill>
                  <a:schemeClr val="bg1"/>
                </a:solidFill>
              </a:rPr>
              <a:t> </a:t>
            </a:r>
            <a:r>
              <a:rPr lang="en-US" sz="2000" b="1" dirty="0">
                <a:solidFill>
                  <a:srgbClr val="D9D9D9"/>
                </a:solidFill>
              </a:rPr>
              <a:t>This course is designed to cover topics in biology, chemistry, earth science, and physics. </a:t>
            </a:r>
          </a:p>
          <a:p>
            <a:pPr lvl="1">
              <a:buFont typeface="Arial" charset="0"/>
              <a:buChar char="•"/>
              <a:defRPr/>
            </a:pPr>
            <a:r>
              <a:rPr lang="en-US" sz="2000" b="1" dirty="0">
                <a:solidFill>
                  <a:schemeClr val="bg1"/>
                </a:solidFill>
              </a:rPr>
              <a:t>The focus of this course will be real-life scenarios implemented in the laboratory. </a:t>
            </a:r>
          </a:p>
          <a:p>
            <a:pPr lvl="1">
              <a:buFont typeface="Arial" charset="0"/>
              <a:buChar char="•"/>
              <a:defRPr/>
            </a:pPr>
            <a:r>
              <a:rPr lang="en-US" sz="2000" b="1" dirty="0">
                <a:solidFill>
                  <a:schemeClr val="bg1"/>
                </a:solidFill>
              </a:rPr>
              <a:t> </a:t>
            </a:r>
            <a:r>
              <a:rPr lang="en-US" sz="2000" b="1" dirty="0">
                <a:solidFill>
                  <a:srgbClr val="D9D9D9"/>
                </a:solidFill>
              </a:rPr>
              <a:t>Students will be expected to think critically, apply theory, analyze data and draw conclusions to solve simulated crimes</a:t>
            </a:r>
            <a:r>
              <a:rPr lang="en-US" b="1" dirty="0">
                <a:solidFill>
                  <a:srgbClr val="D9D9D9"/>
                </a:solidFill>
              </a:rPr>
              <a:t>.</a:t>
            </a:r>
          </a:p>
        </p:txBody>
      </p:sp>
      <p:sp>
        <p:nvSpPr>
          <p:cNvPr id="6" name="TextBox 5"/>
          <p:cNvSpPr txBox="1"/>
          <p:nvPr/>
        </p:nvSpPr>
        <p:spPr>
          <a:xfrm>
            <a:off x="228600" y="304800"/>
            <a:ext cx="2133600" cy="523220"/>
          </a:xfrm>
          <a:prstGeom prst="rect">
            <a:avLst/>
          </a:prstGeom>
          <a:noFill/>
        </p:spPr>
        <p:txBody>
          <a:bodyPr wrap="square" rtlCol="0">
            <a:spAutoFit/>
          </a:bodyPr>
          <a:lstStyle/>
          <a:p>
            <a:r>
              <a:rPr lang="en-US" sz="2800" b="1" dirty="0">
                <a:solidFill>
                  <a:srgbClr val="FFFF00"/>
                </a:solidFill>
              </a:rPr>
              <a:t>1 semester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dissolve">
                                      <p:cBhvr>
                                        <p:cTn id="7" dur="5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dissolv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gears_am_12_CrystalGraphics.com_PowerPoint_Templates</Template>
  <TotalTime>604</TotalTime>
  <Words>917</Words>
  <Application>Microsoft Office PowerPoint</Application>
  <PresentationFormat>On-screen Show (4:3)</PresentationFormat>
  <Paragraphs>96</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Arial Black</vt:lpstr>
      <vt:lpstr>Calibri</vt:lpstr>
      <vt:lpstr>Impact</vt:lpstr>
      <vt:lpstr>Times New Roman</vt:lpstr>
      <vt:lpstr>Wingdings</vt:lpstr>
      <vt:lpstr>Default Design</vt:lpstr>
      <vt:lpstr>PowerPoint Presentation</vt:lpstr>
      <vt:lpstr>PowerPoint Presentation</vt:lpstr>
      <vt:lpstr>PowerPoint Presentation</vt:lpstr>
      <vt:lpstr>PowerPoint Presentation</vt:lpstr>
      <vt:lpstr>AP Physics 1- 2 semesters</vt:lpstr>
      <vt:lpstr>PowerPoint Presentation</vt:lpstr>
      <vt:lpstr>PowerPoint Presentation</vt:lpstr>
      <vt:lpstr>PowerPoint Presentation</vt:lpstr>
      <vt:lpstr>PowerPoint Presentation</vt:lpstr>
    </vt:vector>
  </TitlesOfParts>
  <Company>Lake Park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Lance Lancer</dc:creator>
  <cp:lastModifiedBy>Todd Mickley</cp:lastModifiedBy>
  <cp:revision>143</cp:revision>
  <cp:lastPrinted>2017-01-10T13:24:09Z</cp:lastPrinted>
  <dcterms:created xsi:type="dcterms:W3CDTF">2008-11-07T18:06:38Z</dcterms:created>
  <dcterms:modified xsi:type="dcterms:W3CDTF">2017-01-10T13:26:50Z</dcterms:modified>
</cp:coreProperties>
</file>